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8" r:id="rId2"/>
    <p:sldId id="290" r:id="rId3"/>
    <p:sldId id="259" r:id="rId4"/>
    <p:sldId id="293" r:id="rId5"/>
    <p:sldId id="286" r:id="rId6"/>
    <p:sldId id="262" r:id="rId7"/>
    <p:sldId id="294" r:id="rId8"/>
    <p:sldId id="284" r:id="rId9"/>
    <p:sldId id="291" r:id="rId10"/>
    <p:sldId id="277" r:id="rId11"/>
    <p:sldId id="295" r:id="rId12"/>
    <p:sldId id="273" r:id="rId13"/>
    <p:sldId id="274" r:id="rId14"/>
    <p:sldId id="276" r:id="rId15"/>
    <p:sldId id="280" r:id="rId16"/>
    <p:sldId id="265" r:id="rId17"/>
    <p:sldId id="266" r:id="rId18"/>
    <p:sldId id="267" r:id="rId19"/>
    <p:sldId id="268" r:id="rId2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66C55B1-B215-4FFD-8C34-9211309B05D8}">
          <p14:sldIdLst>
            <p14:sldId id="258"/>
            <p14:sldId id="290"/>
            <p14:sldId id="259"/>
            <p14:sldId id="293"/>
            <p14:sldId id="286"/>
            <p14:sldId id="262"/>
            <p14:sldId id="294"/>
            <p14:sldId id="284"/>
            <p14:sldId id="291"/>
            <p14:sldId id="277"/>
            <p14:sldId id="295"/>
            <p14:sldId id="273"/>
            <p14:sldId id="274"/>
            <p14:sldId id="276"/>
          </p14:sldIdLst>
        </p14:section>
        <p14:section name="Приложения" id="{A4036962-C6C7-4C97-BD51-61057E8D038A}">
          <p14:sldIdLst>
            <p14:sldId id="280"/>
            <p14:sldId id="265"/>
            <p14:sldId id="266"/>
            <p14:sldId id="267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CD7C8"/>
    <a:srgbClr val="49D76E"/>
    <a:srgbClr val="FDEFE7"/>
    <a:srgbClr val="034694"/>
    <a:srgbClr val="6D6E71"/>
    <a:srgbClr val="FBE3D5"/>
    <a:srgbClr val="FCEAE0"/>
    <a:srgbClr val="003274"/>
    <a:srgbClr val="585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97" autoAdjust="0"/>
    <p:restoredTop sz="94296" autoAdjust="0"/>
  </p:normalViewPr>
  <p:slideViewPr>
    <p:cSldViewPr>
      <p:cViewPr>
        <p:scale>
          <a:sx n="90" d="100"/>
          <a:sy n="90" d="100"/>
        </p:scale>
        <p:origin x="486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282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7BD61-5541-4921-B717-38473D82DCF1}" type="datetimeFigureOut">
              <a:rPr lang="ru-RU" smtClean="0"/>
              <a:pPr/>
              <a:t>09.11.2017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1F287-7855-4B68-B190-90EFD8078E0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4041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1F287-7855-4B68-B190-90EFD8078E0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09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1F287-7855-4B68-B190-90EFD8078E0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244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1F287-7855-4B68-B190-90EFD8078E0A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3462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785669" y="2131200"/>
            <a:ext cx="6835405" cy="2017880"/>
          </a:xfrm>
          <a:ln/>
        </p:spPr>
        <p:txBody>
          <a:bodyPr anchor="t" anchorCtr="0"/>
          <a:lstStyle>
            <a:lvl1pPr>
              <a:lnSpc>
                <a:spcPts val="4000"/>
              </a:lnSpc>
              <a:defRPr sz="4000" b="0">
                <a:solidFill>
                  <a:srgbClr val="003274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ru-RU" dirty="0" smtClean="0"/>
              <a:t>Заголовок презентации</a:t>
            </a:r>
            <a:endParaRPr lang="ru-R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784226" y="4503600"/>
            <a:ext cx="3743325" cy="1013632"/>
          </a:xfrm>
          <a:ln/>
        </p:spPr>
        <p:txBody>
          <a:bodyPr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 b="0" baseline="0">
                <a:solidFill>
                  <a:srgbClr val="58595B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ru-RU" dirty="0" smtClean="0"/>
              <a:t>Ф.И.О. </a:t>
            </a:r>
            <a:r>
              <a:rPr lang="en-US" dirty="0" smtClean="0"/>
              <a:t> </a:t>
            </a:r>
            <a:r>
              <a:rPr lang="ru-RU" dirty="0" smtClean="0"/>
              <a:t>Должность. </a:t>
            </a:r>
            <a:r>
              <a:rPr lang="en-US" dirty="0" smtClean="0"/>
              <a:t> </a:t>
            </a:r>
            <a:r>
              <a:rPr lang="ru-RU" dirty="0" smtClean="0"/>
              <a:t>Дата</a:t>
            </a:r>
            <a:endParaRPr lang="ru-RU" dirty="0"/>
          </a:p>
        </p:txBody>
      </p:sp>
      <p:pic>
        <p:nvPicPr>
          <p:cNvPr id="1026" name="Picture 2" descr="D:\Work\Атомэнергомаш\Презентация\PowerPoint\Elеment\Logo_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79" y="714826"/>
            <a:ext cx="3851275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3050"/>
            <a:ext cx="2925961" cy="116205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marL="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1435100"/>
            <a:ext cx="29259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8150" y="0"/>
            <a:ext cx="2105025" cy="6273800"/>
          </a:xfrm>
        </p:spPr>
        <p:txBody>
          <a:bodyPr vert="eaVert"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9552" y="0"/>
            <a:ext cx="6167437" cy="6273800"/>
          </a:xfrm>
        </p:spPr>
        <p:txBody>
          <a:bodyPr vert="eaVert"/>
          <a:lstStyle>
            <a:lvl1pPr marL="0" indent="0">
              <a:buNone/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539552" y="1143000"/>
            <a:ext cx="8071048" cy="4419600"/>
          </a:xfrm>
        </p:spPr>
        <p:txBody>
          <a:bodyPr/>
          <a:lstStyle>
            <a:lvl1pPr marL="0" indent="0">
              <a:buNone/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Slide Number"/>
          <p:cNvSpPr txBox="1">
            <a:spLocks/>
          </p:cNvSpPr>
          <p:nvPr userDrawn="1"/>
        </p:nvSpPr>
        <p:spPr>
          <a:xfrm>
            <a:off x="8719602" y="6566446"/>
            <a:ext cx="213009" cy="155496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35400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Типовая страница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3pPr>
              <a:defRPr sz="1400">
                <a:latin typeface="Calibri" pitchFamily="34" charset="0"/>
                <a:cs typeface="Calibri" pitchFamily="34" charset="0"/>
              </a:defRPr>
            </a:lvl3pPr>
            <a:lvl4pPr>
              <a:defRPr sz="1400">
                <a:latin typeface="Calibri" pitchFamily="34" charset="0"/>
                <a:cs typeface="Calibri" pitchFamily="34" charset="0"/>
              </a:defRPr>
            </a:lvl4pPr>
            <a:lvl5pPr>
              <a:defRPr sz="1400"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повая страница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3pPr>
              <a:defRPr sz="1400">
                <a:latin typeface="Calibri" pitchFamily="34" charset="0"/>
                <a:cs typeface="Calibri" pitchFamily="34" charset="0"/>
              </a:defRPr>
            </a:lvl3pPr>
            <a:lvl4pPr>
              <a:defRPr sz="1400">
                <a:latin typeface="Calibri" pitchFamily="34" charset="0"/>
                <a:cs typeface="Calibri" pitchFamily="34" charset="0"/>
              </a:defRPr>
            </a:lvl4pPr>
            <a:lvl5pPr>
              <a:defRPr sz="1400"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idx="10" hasCustomPrompt="1"/>
          </p:nvPr>
        </p:nvSpPr>
        <p:spPr>
          <a:xfrm>
            <a:off x="3059832" y="6406266"/>
            <a:ext cx="5184576" cy="423735"/>
          </a:xfrm>
        </p:spPr>
        <p:txBody>
          <a:bodyPr/>
          <a:lstStyle>
            <a:lvl1pPr marL="0" indent="0" algn="r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6D6E71"/>
                </a:solidFill>
              </a:defRPr>
            </a:lvl1pPr>
            <a:lvl3pPr>
              <a:defRPr sz="1400">
                <a:latin typeface="Calibri" pitchFamily="34" charset="0"/>
                <a:cs typeface="Calibri" pitchFamily="34" charset="0"/>
              </a:defRPr>
            </a:lvl3pPr>
            <a:lvl4pPr>
              <a:defRPr sz="1400">
                <a:latin typeface="Calibri" pitchFamily="34" charset="0"/>
                <a:cs typeface="Calibri" pitchFamily="34" charset="0"/>
              </a:defRPr>
            </a:lvl4pPr>
            <a:lvl5pPr>
              <a:defRPr sz="1400"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ru-RU" dirty="0" smtClean="0"/>
              <a:t>Заголовок следующего слайда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34486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траница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8478086" y="6308165"/>
            <a:ext cx="649288" cy="3600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l"/>
            <a:fld id="{67444053-37ED-4C83-9461-6EED27EE394C}" type="slidenum">
              <a:rPr lang="ru-RU" sz="2000" smtClean="0">
                <a:solidFill>
                  <a:srgbClr val="034694"/>
                </a:solidFill>
                <a:latin typeface="Calibri" pitchFamily="34" charset="0"/>
              </a:rPr>
              <a:pPr algn="l"/>
              <a:t>‹#›</a:t>
            </a:fld>
            <a:endParaRPr lang="ru-RU" sz="2000" dirty="0">
              <a:solidFill>
                <a:srgbClr val="034694"/>
              </a:solidFill>
              <a:latin typeface="Calibr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 hasCustomPrompt="1"/>
          </p:nvPr>
        </p:nvSpPr>
        <p:spPr>
          <a:xfrm>
            <a:off x="1838505" y="2154986"/>
            <a:ext cx="6639581" cy="1625216"/>
          </a:xfrm>
        </p:spPr>
        <p:txBody>
          <a:bodyPr tIns="0" bIns="0"/>
          <a:lstStyle>
            <a:lvl1pPr>
              <a:lnSpc>
                <a:spcPts val="4000"/>
              </a:lnSpc>
              <a:defRPr sz="4000">
                <a:solidFill>
                  <a:srgbClr val="003274"/>
                </a:solidFill>
              </a:defRPr>
            </a:lvl1pPr>
          </a:lstStyle>
          <a:p>
            <a:r>
              <a:rPr lang="ru-RU" dirty="0" smtClean="0"/>
              <a:t>Заголовок раздела</a:t>
            </a:r>
            <a:endParaRPr lang="ru-RU" dirty="0"/>
          </a:p>
        </p:txBody>
      </p:sp>
      <p:pic>
        <p:nvPicPr>
          <p:cNvPr id="2051" name="Picture 3" descr="D:\Work\Атомэнергомаш\Презентация\PowerPoint\Elеment\Logo_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8098" y="6358774"/>
            <a:ext cx="1773238" cy="35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D:\Work\Атомэнергомаш\Презентация\PowerPoint\Elеment\page_0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71" y="2106662"/>
            <a:ext cx="742951" cy="36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48964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406900"/>
            <a:ext cx="7955161" cy="1362075"/>
          </a:xfrm>
        </p:spPr>
        <p:txBody>
          <a:bodyPr anchor="t"/>
          <a:lstStyle>
            <a:lvl1pPr algn="l">
              <a:defRPr sz="4000" b="0" cap="all">
                <a:solidFill>
                  <a:srgbClr val="003274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2906713"/>
            <a:ext cx="795516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8595B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9552" y="1125538"/>
            <a:ext cx="4064198" cy="5039766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6150" y="1125538"/>
            <a:ext cx="4137025" cy="5039766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5600" y="147600"/>
            <a:ext cx="8366400" cy="874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535113"/>
            <a:ext cx="388582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1560" y="2174875"/>
            <a:ext cx="3885828" cy="3951288"/>
          </a:xfrm>
        </p:spPr>
        <p:txBody>
          <a:bodyPr/>
          <a:lstStyle>
            <a:lvl1pPr marL="0" indent="0">
              <a:buNone/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0" indent="0">
              <a:buNone/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551" y="1125538"/>
            <a:ext cx="8353623" cy="49677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26503" y="147600"/>
            <a:ext cx="8365977" cy="87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Заголовок слайда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4422" y="6308165"/>
            <a:ext cx="649288" cy="3600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r"/>
            <a:fld id="{67444053-37ED-4C83-9461-6EED27EE394C}" type="slidenum">
              <a:rPr lang="ru-RU" sz="2000" smtClean="0">
                <a:solidFill>
                  <a:srgbClr val="003274"/>
                </a:solidFill>
                <a:latin typeface="Calibri" pitchFamily="34" charset="0"/>
              </a:rPr>
              <a:pPr algn="r"/>
              <a:t>‹#›</a:t>
            </a:fld>
            <a:endParaRPr lang="ru-RU" sz="2000" dirty="0">
              <a:solidFill>
                <a:srgbClr val="003274"/>
              </a:solidFill>
              <a:latin typeface="Calibri" pitchFamily="34" charset="0"/>
            </a:endParaRPr>
          </a:p>
        </p:txBody>
      </p:sp>
      <p:pic>
        <p:nvPicPr>
          <p:cNvPr id="3074" name="Picture 2" descr="D:\Work\Атомэнергомаш\Презентация\PowerPoint\Elеment\page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042" y="6336789"/>
            <a:ext cx="639763" cy="31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Work\Атомэнергомаш\Презентация\PowerPoint\Elеment\Logo_02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367306"/>
            <a:ext cx="1733550" cy="35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539552" y="1013980"/>
            <a:ext cx="8604448" cy="0"/>
          </a:xfrm>
          <a:prstGeom prst="line">
            <a:avLst/>
          </a:prstGeom>
          <a:ln w="12700">
            <a:solidFill>
              <a:srgbClr val="00327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39552" y="6237312"/>
            <a:ext cx="8604448" cy="0"/>
          </a:xfrm>
          <a:prstGeom prst="line">
            <a:avLst/>
          </a:prstGeom>
          <a:ln w="12700">
            <a:solidFill>
              <a:srgbClr val="6D6E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8" r:id="rId3"/>
    <p:sldLayoutId id="2147483677" r:id="rId4"/>
    <p:sldLayoutId id="2147483667" r:id="rId5"/>
    <p:sldLayoutId id="2147483663" r:id="rId6"/>
    <p:sldLayoutId id="2147483664" r:id="rId7"/>
    <p:sldLayoutId id="2147483665" r:id="rId8"/>
    <p:sldLayoutId id="2147483666" r:id="rId9"/>
    <p:sldLayoutId id="2147483668" r:id="rId10"/>
    <p:sldLayoutId id="2147483669" r:id="rId11"/>
    <p:sldLayoutId id="2147483670" r:id="rId12"/>
    <p:sldLayoutId id="2147483671" r:id="rId13"/>
    <p:sldLayoutId id="2147483676" r:id="rId14"/>
    <p:sldLayoutId id="2147483679" r:id="rId15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0">
          <a:solidFill>
            <a:srgbClr val="003274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lnSpc>
          <a:spcPct val="110000"/>
        </a:lnSpc>
        <a:spcBef>
          <a:spcPct val="40000"/>
        </a:spcBef>
        <a:spcAft>
          <a:spcPct val="20000"/>
        </a:spcAft>
        <a:buNone/>
        <a:defRPr sz="14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360363" indent="-177800" algn="l" rtl="0" eaLnBrk="1" fontAlgn="base" hangingPunct="1">
        <a:lnSpc>
          <a:spcPct val="110000"/>
        </a:lnSpc>
        <a:spcBef>
          <a:spcPct val="0"/>
        </a:spcBef>
        <a:spcAft>
          <a:spcPct val="20000"/>
        </a:spcAft>
        <a:buBlip>
          <a:blip r:embed="rId19"/>
        </a:buBlip>
        <a:defRPr sz="14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62050" indent="-268288" algn="l" rtl="0" eaLnBrk="1" fontAlgn="base" hangingPunct="1">
        <a:spcBef>
          <a:spcPct val="0"/>
        </a:spcBef>
        <a:spcAft>
          <a:spcPct val="30000"/>
        </a:spcAft>
        <a:buBlip>
          <a:blip r:embed="rId19"/>
        </a:buBlip>
        <a:defRPr sz="2200">
          <a:solidFill>
            <a:schemeClr val="tx1"/>
          </a:solidFill>
          <a:latin typeface="+mn-lt"/>
          <a:cs typeface="+mn-cs"/>
        </a:defRPr>
      </a:lvl3pPr>
      <a:lvl4pPr marL="1665288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732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304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876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448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90207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aem@aem-group.ru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755576" y="2131200"/>
            <a:ext cx="7865499" cy="2017880"/>
          </a:xfrm>
        </p:spPr>
        <p:txBody>
          <a:bodyPr/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Концепция </a:t>
            </a:r>
            <a:b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интегрированного годового отчета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АО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Атомэнергомаш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» за 2017 год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755576" y="4725144"/>
            <a:ext cx="3743325" cy="1013632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Дирекция по стратегии и организационному развитию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672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3059832" y="6406267"/>
            <a:ext cx="5184576" cy="263094"/>
          </a:xfrm>
        </p:spPr>
        <p:txBody>
          <a:bodyPr/>
          <a:lstStyle/>
          <a:p>
            <a:r>
              <a:rPr lang="ru-RU" dirty="0"/>
              <a:t>УЧЕТ РЕКОМЕНДАЦИЙ ТЕКУЩЕЙ ОТЧЕТНОЙ КАМПАНИИ </a:t>
            </a:r>
            <a:r>
              <a:rPr lang="ru-RU" dirty="0" smtClean="0"/>
              <a:t>(2 </a:t>
            </a:r>
            <a:r>
              <a:rPr lang="ru-RU" dirty="0"/>
              <a:t>из 2)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4444496"/>
              </p:ext>
            </p:extLst>
          </p:nvPr>
        </p:nvGraphicFramePr>
        <p:xfrm>
          <a:off x="539552" y="1052736"/>
          <a:ext cx="8496944" cy="5004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040560"/>
                <a:gridCol w="2952328"/>
              </a:tblGrid>
              <a:tr h="43355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№</a:t>
                      </a:r>
                      <a:r>
                        <a:rPr lang="ru-RU" sz="1400" baseline="0" dirty="0" smtClean="0">
                          <a:latin typeface="+mn-lt"/>
                        </a:rPr>
                        <a:t> п/п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Рекомендация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Реакция Компании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253935">
                <a:tc>
                  <a:txBody>
                    <a:bodyPr/>
                    <a:lstStyle/>
                    <a:p>
                      <a:r>
                        <a:rPr lang="ru-RU" sz="1100" b="0" i="1" dirty="0" smtClean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0" i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Рекомендуется</a:t>
                      </a:r>
                      <a:r>
                        <a:rPr lang="ru-RU" sz="1100" b="0" i="1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участвовать в международных конкурсах </a:t>
                      </a:r>
                      <a:r>
                        <a:rPr lang="en-US" sz="1100" b="0" i="1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IR Society </a:t>
                      </a:r>
                      <a:r>
                        <a:rPr lang="ru-RU" sz="1100" b="0" i="1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и </a:t>
                      </a:r>
                      <a:r>
                        <a:rPr lang="en-US" sz="1100" b="0" i="1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Report Watch</a:t>
                      </a:r>
                      <a:endParaRPr lang="ru-RU" sz="1100" b="0" i="1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  <a:defRPr/>
                      </a:pPr>
                      <a:r>
                        <a:rPr lang="ru-RU" sz="1100" b="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Рассматривается</a:t>
                      </a:r>
                      <a:r>
                        <a:rPr lang="ru-RU" sz="1100" b="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возможность участия</a:t>
                      </a:r>
                      <a:endParaRPr lang="ru-RU" sz="1100" b="0" i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8046">
                <a:tc>
                  <a:txBody>
                    <a:bodyPr/>
                    <a:lstStyle/>
                    <a:p>
                      <a:r>
                        <a:rPr lang="ru-RU" sz="1100" b="0" i="1" dirty="0" smtClean="0">
                          <a:latin typeface="+mn-lt"/>
                        </a:rPr>
                        <a:t>2</a:t>
                      </a:r>
                      <a:endParaRPr lang="ru-RU" sz="1100" b="0" i="1" dirty="0"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Последний</a:t>
                      </a:r>
                      <a:r>
                        <a:rPr lang="ru-RU" sz="1100" b="0" i="1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этап («Печать ПГО» и «Размещение ПГО на сайте») должен быть не позднее 01 июня</a:t>
                      </a:r>
                      <a:endParaRPr lang="ru-RU" sz="1100" b="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  <a:defRPr/>
                      </a:pP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Будет учтено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9504">
                <a:tc>
                  <a:txBody>
                    <a:bodyPr/>
                    <a:lstStyle/>
                    <a:p>
                      <a:r>
                        <a:rPr lang="ru-RU" sz="11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Раскрыть показатель «число созданных высокопроизводительных мест»</a:t>
                      </a:r>
                      <a:endParaRPr lang="ru-RU" sz="110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  <a:defRPr/>
                      </a:pP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Рассматривается возможность</a:t>
                      </a:r>
                      <a:r>
                        <a:rPr lang="ru-RU" sz="11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раскрытия. З</a:t>
                      </a: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ависит от утверждения </a:t>
                      </a:r>
                      <a:r>
                        <a:rPr lang="ru-RU" sz="11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Госкорпорацией</a:t>
                      </a:r>
                      <a:r>
                        <a:rPr lang="ru-RU" sz="11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«</a:t>
                      </a:r>
                      <a:r>
                        <a:rPr lang="ru-RU" sz="1100" b="0" i="1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Росатом</a:t>
                      </a:r>
                      <a:r>
                        <a:rPr lang="ru-RU" sz="11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» единой отраслевой методики его расчета</a:t>
                      </a:r>
                      <a:endParaRPr lang="ru-RU" sz="1100" b="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30936">
                <a:tc>
                  <a:txBody>
                    <a:bodyPr/>
                    <a:lstStyle/>
                    <a:p>
                      <a:r>
                        <a:rPr lang="ru-RU" sz="1100" b="0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ru-RU" sz="1100" b="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Раскрыть возможность раскрытия количественного и качественного результатов в сравнении с компаниями-конкурентами на российском</a:t>
                      </a:r>
                      <a:r>
                        <a:rPr lang="ru-RU" sz="1100" b="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и международном рынке</a:t>
                      </a:r>
                      <a:endParaRPr lang="ru-RU" sz="110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  <a:defRPr/>
                      </a:pPr>
                      <a:r>
                        <a:rPr lang="ru-RU" sz="1100" b="0" i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Рассматривается возможность раскрытия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86900">
                <a:tc>
                  <a:txBody>
                    <a:bodyPr/>
                    <a:lstStyle/>
                    <a:p>
                      <a:r>
                        <a:rPr lang="ru-RU" sz="1100" b="0" i="1" dirty="0" smtClean="0">
                          <a:latin typeface="+mn-lt"/>
                        </a:rPr>
                        <a:t>5</a:t>
                      </a:r>
                      <a:endParaRPr lang="ru-RU" sz="1100" b="0" i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Раскрыть более подробное описание конкретных мероприятий по защите интеллектуальной собственности</a:t>
                      </a:r>
                      <a:r>
                        <a:rPr lang="ru-RU" sz="11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за отчетный период</a:t>
                      </a:r>
                      <a:endParaRPr lang="ru-RU" sz="11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  <a:defRPr/>
                      </a:pPr>
                      <a:r>
                        <a:rPr lang="ru-RU" sz="1100" b="0" i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Будет учтено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6900">
                <a:tc>
                  <a:txBody>
                    <a:bodyPr/>
                    <a:lstStyle/>
                    <a:p>
                      <a:r>
                        <a:rPr lang="ru-RU" sz="1100" b="0" i="1" dirty="0" smtClean="0">
                          <a:latin typeface="+mn-lt"/>
                        </a:rPr>
                        <a:t>6</a:t>
                      </a:r>
                      <a:endParaRPr lang="ru-RU" sz="1100" b="0" i="1" dirty="0"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Раскрыть показатели «цепочка поставок», «взаимодействие с заказчиками», «инновационные</a:t>
                      </a:r>
                      <a:r>
                        <a:rPr lang="ru-RU" sz="11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технологии и проекты», «развитие регионов присутствия»</a:t>
                      </a: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  <a:defRPr/>
                      </a:pPr>
                      <a:r>
                        <a:rPr lang="ru-RU" sz="1100" b="0" i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Рассматривается возможность раскрытия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86900">
                <a:tc>
                  <a:txBody>
                    <a:bodyPr/>
                    <a:lstStyle/>
                    <a:p>
                      <a:r>
                        <a:rPr lang="ru-RU" sz="1100" b="0" i="1" dirty="0" smtClean="0">
                          <a:latin typeface="+mn-lt"/>
                        </a:rPr>
                        <a:t>7</a:t>
                      </a:r>
                      <a:endParaRPr lang="ru-RU" sz="1100" b="0" i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Раскрыть</a:t>
                      </a:r>
                      <a:r>
                        <a:rPr lang="ru-RU" sz="11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подробнее информацию о взаимодействии с заинтересованными сторонами в ходе подготовки отчета</a:t>
                      </a:r>
                      <a:endParaRPr lang="ru-RU" sz="11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  <a:defRPr/>
                      </a:pPr>
                      <a:r>
                        <a:rPr lang="ru-RU" sz="1100" b="0" i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Будет учтено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66494">
                <a:tc>
                  <a:txBody>
                    <a:bodyPr/>
                    <a:lstStyle/>
                    <a:p>
                      <a:r>
                        <a:rPr lang="ru-RU" sz="1100" b="0" i="1" dirty="0" smtClean="0">
                          <a:latin typeface="+mn-lt"/>
                        </a:rPr>
                        <a:t>8</a:t>
                      </a:r>
                      <a:endParaRPr lang="ru-RU" sz="1100" b="0" i="1" dirty="0"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 Главе </a:t>
                      </a:r>
                      <a:r>
                        <a:rPr lang="en-US" sz="1100" b="0" i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VI </a:t>
                      </a:r>
                      <a:r>
                        <a:rPr lang="ru-RU" sz="1100" b="0" i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выделить отдельный подраздел</a:t>
                      </a:r>
                      <a:r>
                        <a:rPr lang="ru-RU" sz="1100" b="0" i="1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«Водопользование»</a:t>
                      </a:r>
                      <a:endParaRPr lang="ru-RU" sz="1100" b="0" i="1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  <a:defRPr/>
                      </a:pPr>
                      <a:r>
                        <a:rPr lang="ru-RU" sz="1100" b="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 соответствии с анкетированием ЗС прошлого года было принято решение интегрировать данный подраздел в состав подраздела «Экологический менеджмент»</a:t>
                      </a:r>
                      <a:endParaRPr lang="ru-RU" sz="1100" b="0" i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539552" y="116632"/>
            <a:ext cx="8229600" cy="8640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0">
                <a:solidFill>
                  <a:srgbClr val="003274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400" kern="0" dirty="0"/>
              <a:t>УЧЕТ РЕКОМЕНДАЦИЙ ТЕКУЩЕЙ ОТЧЕТНОЙ </a:t>
            </a:r>
            <a:r>
              <a:rPr lang="ru-RU" sz="2400" kern="0" dirty="0" smtClean="0"/>
              <a:t>КАМПАНИИ </a:t>
            </a:r>
          </a:p>
          <a:p>
            <a:r>
              <a:rPr lang="ru-RU" sz="2400" kern="0" dirty="0" smtClean="0"/>
              <a:t>(1 из 2)</a:t>
            </a:r>
            <a:endParaRPr lang="ru-RU" sz="2400" kern="0" dirty="0"/>
          </a:p>
        </p:txBody>
      </p:sp>
    </p:spTree>
    <p:extLst>
      <p:ext uri="{BB962C8B-B14F-4D97-AF65-F5344CB8AC3E}">
        <p14:creationId xmlns:p14="http://schemas.microsoft.com/office/powerpoint/2010/main" val="16246993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539552" y="116632"/>
            <a:ext cx="8229600" cy="8640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0">
                <a:solidFill>
                  <a:srgbClr val="003274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400" kern="0" dirty="0"/>
              <a:t>УЧЕТ РЕКОМЕНДАЦИЙ ТЕКУЩЕЙ ОТЧЕТНОЙ </a:t>
            </a:r>
            <a:r>
              <a:rPr lang="ru-RU" sz="2400" kern="0" dirty="0" smtClean="0"/>
              <a:t>КАМПАНИИ</a:t>
            </a:r>
          </a:p>
          <a:p>
            <a:r>
              <a:rPr lang="ru-RU" sz="2400" kern="0" dirty="0" smtClean="0"/>
              <a:t>(2 </a:t>
            </a:r>
            <a:r>
              <a:rPr lang="ru-RU" sz="2400" kern="0" dirty="0"/>
              <a:t>из 2)</a:t>
            </a:r>
          </a:p>
          <a:p>
            <a:endParaRPr lang="ru-RU" sz="2400" kern="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6240467"/>
              </p:ext>
            </p:extLst>
          </p:nvPr>
        </p:nvGraphicFramePr>
        <p:xfrm>
          <a:off x="539552" y="1052736"/>
          <a:ext cx="8496944" cy="437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040560"/>
                <a:gridCol w="2952328"/>
              </a:tblGrid>
              <a:tr h="43355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№</a:t>
                      </a:r>
                      <a:r>
                        <a:rPr lang="ru-RU" sz="1400" baseline="0" dirty="0" smtClean="0">
                          <a:latin typeface="+mn-lt"/>
                        </a:rPr>
                        <a:t> п/п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Рекомендация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Реакция Компании</a:t>
                      </a:r>
                      <a:endParaRPr lang="ru-RU" sz="1400" dirty="0">
                        <a:latin typeface="+mn-lt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253935">
                <a:tc>
                  <a:txBody>
                    <a:bodyPr/>
                    <a:lstStyle/>
                    <a:p>
                      <a:r>
                        <a:rPr lang="ru-RU" sz="1100" b="0" i="1" dirty="0" smtClean="0">
                          <a:latin typeface="+mn-lt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b="0" i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Рекомендуется сохранить выпуск краткой и/или интерактивной версии отчета (например, краткую версию можно готовить только в электронном виде, без тиража)</a:t>
                      </a:r>
                      <a:endParaRPr lang="ru-RU" sz="1100" b="0" i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  <a:defRPr/>
                      </a:pP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Отклонено частично. В</a:t>
                      </a:r>
                      <a:r>
                        <a:rPr lang="ru-RU" sz="11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ходе анализа посещаемости интерактивной версии отчета за 2015 год отмечался низкий уровень денного показателя. Рекомендация по краткой версии – рассматривается.</a:t>
                      </a:r>
                      <a:endParaRPr lang="ru-RU" sz="1100" b="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8046">
                <a:tc>
                  <a:txBody>
                    <a:bodyPr/>
                    <a:lstStyle/>
                    <a:p>
                      <a:r>
                        <a:rPr lang="ru-RU" sz="1100" b="0" i="1" dirty="0" smtClean="0">
                          <a:latin typeface="+mn-lt"/>
                        </a:rPr>
                        <a:t>10</a:t>
                      </a:r>
                      <a:endParaRPr lang="ru-RU" sz="1100" b="0" i="1" dirty="0"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Рекомендуется</a:t>
                      </a:r>
                      <a:r>
                        <a:rPr lang="ru-RU" sz="1100" b="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расширить список показателей об исполнении обязательств Отраслевого соглашения по атомной энергетике, промышленности и науке на 2015-2017 гг. и коллективные договоры, а также об участии организаций дивизиона в реализации задач Совета по профессиональным квалификациям</a:t>
                      </a:r>
                      <a:r>
                        <a:rPr lang="en-US" sz="1100" b="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в сфере атомной энергии</a:t>
                      </a:r>
                      <a:endParaRPr lang="ru-RU" sz="110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  <a:defRPr/>
                      </a:pP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Рассматривается возможность раскрытия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9504">
                <a:tc>
                  <a:txBody>
                    <a:bodyPr/>
                    <a:lstStyle/>
                    <a:p>
                      <a:r>
                        <a:rPr lang="ru-RU" sz="11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Рекомендуется объединить разделы VIII. «Взаимодействие с обществом» и IX. «Коммуникационная деятельность» в общий раздел «Взаимодействие с заинтересованными сторонами», либо заменить «Взаимодействие с обществом» на «Развитие территорий» или «Корпоративная социальная ответственность»</a:t>
                      </a:r>
                      <a:endParaRPr lang="ru-RU" sz="110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  <a:defRPr/>
                      </a:pP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Учтено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9504">
                <a:tc>
                  <a:txBody>
                    <a:bodyPr/>
                    <a:lstStyle/>
                    <a:p>
                      <a:r>
                        <a:rPr lang="ru-RU" sz="11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Рекомендуется провести как минимум один очный диалог</a:t>
                      </a:r>
                      <a:r>
                        <a:rPr lang="ru-RU" sz="11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в ходе отчетной кампании</a:t>
                      </a:r>
                      <a:endParaRPr lang="ru-RU" sz="11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  <a:defRPr/>
                      </a:pPr>
                      <a:r>
                        <a:rPr lang="ru-RU" sz="1100" b="0" i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Рассматривается возможность проведения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9504">
                <a:tc>
                  <a:txBody>
                    <a:bodyPr/>
                    <a:lstStyle/>
                    <a:p>
                      <a:r>
                        <a:rPr lang="ru-RU" sz="1100" b="0" i="1" dirty="0" smtClean="0">
                          <a:latin typeface="+mn-lt"/>
                        </a:rPr>
                        <a:t>13</a:t>
                      </a:r>
                      <a:endParaRPr lang="ru-RU" sz="1100" b="0" i="1" dirty="0">
                        <a:latin typeface="+mn-lt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Рекомендуется отразить результаты/планы</a:t>
                      </a:r>
                      <a:r>
                        <a:rPr lang="ru-RU" sz="11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реструктуризации Дивизиона</a:t>
                      </a:r>
                      <a:endParaRPr lang="ru-RU" sz="1100" b="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71500" algn="l"/>
                        </a:tabLst>
                        <a:defRPr/>
                      </a:pPr>
                      <a:r>
                        <a:rPr lang="ru-RU" sz="1100" b="0" i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Рассматривается возможность раскрытия</a:t>
                      </a: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Объект 3"/>
          <p:cNvSpPr>
            <a:spLocks noGrp="1"/>
          </p:cNvSpPr>
          <p:nvPr>
            <p:ph idx="10"/>
          </p:nvPr>
        </p:nvSpPr>
        <p:spPr>
          <a:xfrm>
            <a:off x="3059832" y="6406267"/>
            <a:ext cx="5184576" cy="263094"/>
          </a:xfrm>
        </p:spPr>
        <p:txBody>
          <a:bodyPr/>
          <a:lstStyle/>
          <a:p>
            <a:r>
              <a:rPr lang="ru-RU" dirty="0"/>
              <a:t>ГОДОВОЙ ГРАФИК РАБОТ ПО ПУБЛИЧНОЙ ОТЧЕТНОСТИ</a:t>
            </a:r>
          </a:p>
        </p:txBody>
      </p:sp>
    </p:spTree>
    <p:extLst>
      <p:ext uri="{BB962C8B-B14F-4D97-AF65-F5344CB8AC3E}">
        <p14:creationId xmlns:p14="http://schemas.microsoft.com/office/powerpoint/2010/main" val="117405913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577941358"/>
              </p:ext>
            </p:extLst>
          </p:nvPr>
        </p:nvGraphicFramePr>
        <p:xfrm>
          <a:off x="539553" y="1052736"/>
          <a:ext cx="8424935" cy="5098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0390"/>
                <a:gridCol w="810089"/>
                <a:gridCol w="3312368"/>
                <a:gridCol w="792088"/>
              </a:tblGrid>
              <a:tr h="343423">
                <a:tc>
                  <a:txBody>
                    <a:bodyPr/>
                    <a:lstStyle/>
                    <a:p>
                      <a:pPr algn="l"/>
                      <a:r>
                        <a:rPr lang="ru-RU" sz="1400" b="1" i="0" dirty="0" smtClean="0">
                          <a:latin typeface="Arial" pitchFamily="34" charset="0"/>
                          <a:cs typeface="Arial" pitchFamily="34" charset="0"/>
                        </a:rPr>
                        <a:t>Этапы работ</a:t>
                      </a:r>
                      <a:endParaRPr lang="ru-RU" sz="14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i="0" dirty="0" smtClean="0">
                          <a:latin typeface="Arial" pitchFamily="34" charset="0"/>
                          <a:cs typeface="Arial" pitchFamily="34" charset="0"/>
                        </a:rPr>
                        <a:t>Сроки</a:t>
                      </a:r>
                      <a:endParaRPr lang="ru-RU" sz="14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i="0" dirty="0" smtClean="0">
                          <a:latin typeface="Arial" pitchFamily="34" charset="0"/>
                          <a:cs typeface="Arial" pitchFamily="34" charset="0"/>
                        </a:rPr>
                        <a:t>Этапы работ</a:t>
                      </a:r>
                      <a:endParaRPr lang="ru-RU" sz="14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i="0" dirty="0" smtClean="0">
                          <a:latin typeface="Arial" pitchFamily="34" charset="0"/>
                          <a:cs typeface="Arial" pitchFamily="34" charset="0"/>
                        </a:rPr>
                        <a:t>Сроки</a:t>
                      </a:r>
                      <a:endParaRPr lang="ru-RU" sz="140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0464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Согласование Концепции ПГО Комитетом АЭМ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30.10.17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Проведение заочных</a:t>
                      </a:r>
                      <a:r>
                        <a:rPr lang="ru-RU" sz="1200" b="0" i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о</a:t>
                      </a: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бщественных консультаций по проекту ПГО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25.0</a:t>
                      </a:r>
                      <a:r>
                        <a:rPr lang="en-US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.18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1505">
                <a:tc>
                  <a:txBody>
                    <a:bodyPr/>
                    <a:lstStyle/>
                    <a:p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Проведение заочного диалога с</a:t>
                      </a:r>
                      <a:r>
                        <a:rPr lang="ru-RU" sz="1200" b="0" i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ЗС</a:t>
                      </a:r>
                      <a:endParaRPr lang="ru-RU" sz="1200" b="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10.11.17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Получение Заключения независимого аудитора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30.04.18</a:t>
                      </a:r>
                      <a:endParaRPr lang="ru-RU" sz="1200" b="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8600">
                <a:tc>
                  <a:txBody>
                    <a:bodyPr/>
                    <a:lstStyle/>
                    <a:p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Экспертиза концепции ПГО Раб. группой ГК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</a:t>
                      </a:r>
                      <a:r>
                        <a:rPr lang="ru-RU" sz="1200" b="0" i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25.11.17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Представление ПГО для</a:t>
                      </a:r>
                      <a:r>
                        <a:rPr lang="ru-RU" sz="1200" b="0" i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п</a:t>
                      </a: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редварительного утверждения</a:t>
                      </a:r>
                      <a:r>
                        <a:rPr lang="ru-RU" sz="1200" b="0" i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i="1" kern="1200" baseline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Генеральным директором</a:t>
                      </a:r>
                      <a:endParaRPr lang="ru-RU" sz="1200" b="0" i="1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0</a:t>
                      </a:r>
                      <a:r>
                        <a:rPr lang="en-US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.05.18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1201">
                <a:tc>
                  <a:txBody>
                    <a:bodyPr/>
                    <a:lstStyle/>
                    <a:p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Формирование аннотированного содержания ПГО</a:t>
                      </a:r>
                      <a:endParaRPr lang="ru-RU" sz="1200" b="0" i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22.12.17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Утверждение ПГО Советом директоров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15.05.18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805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Утверждение приказа о подготовке ПГО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29.12.17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Общественное заверение ПГО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15.05.18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8057">
                <a:tc>
                  <a:txBody>
                    <a:bodyPr/>
                    <a:lstStyle/>
                    <a:p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Получение информации от</a:t>
                      </a:r>
                      <a:r>
                        <a:rPr lang="ru-RU" sz="1200" b="0" i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подразделений и ОКУ</a:t>
                      </a:r>
                      <a:endParaRPr lang="ru-RU" sz="1200" b="0" i="1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28.02.18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Выпуск </a:t>
                      </a:r>
                      <a:r>
                        <a:rPr lang="ru-RU" sz="1200" b="0" i="1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видеопрезентации</a:t>
                      </a: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на русском и английском языках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20.05.18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9711">
                <a:tc>
                  <a:txBody>
                    <a:bodyPr/>
                    <a:lstStyle/>
                    <a:p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Организация работы с подрядчиками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31.03.18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Верстка и печать русской версии ПГО и размещение на сайте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</a:t>
                      </a:r>
                      <a:r>
                        <a:rPr lang="ru-RU" sz="1200" b="0" i="1" kern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31</a:t>
                      </a:r>
                      <a:r>
                        <a:rPr lang="ru-RU" sz="1200" b="0" i="1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.05.18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34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Подготовка проекта ПГО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31.03.18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Перевод и размещение на сайте английской версии ПГО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10.06.18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342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Экспертиза проекта ПГО Рабочей группой ГК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</a:t>
                      </a:r>
                      <a:r>
                        <a:rPr lang="ru-RU" sz="1200" b="0" i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30.04.18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Продвижение ПГО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30.11.18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2808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Утверждение отчета Комитетом ПГО АЭМ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 </a:t>
                      </a:r>
                      <a:r>
                        <a:rPr lang="en-US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</a:t>
                      </a:r>
                      <a:r>
                        <a:rPr lang="ru-RU" sz="1200" b="0" i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.04.18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1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1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3059832" y="6406266"/>
            <a:ext cx="5184576" cy="423735"/>
          </a:xfrm>
        </p:spPr>
        <p:txBody>
          <a:bodyPr/>
          <a:lstStyle/>
          <a:p>
            <a:r>
              <a:rPr lang="ru-RU" dirty="0" smtClean="0"/>
              <a:t>ПЛАН ПРОДВИЖЕНИЯ ОТЧЕТА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39552" y="116632"/>
            <a:ext cx="8229600" cy="8640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0">
                <a:solidFill>
                  <a:srgbClr val="003274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400" kern="0" dirty="0"/>
              <a:t>ГОДОВОЙ ГРАФИК РАБОТ ПО ПУБЛИЧНОЙ ОТЧЕТНОСТИ</a:t>
            </a:r>
            <a:br>
              <a:rPr lang="ru-RU" sz="2400" kern="0" dirty="0"/>
            </a:br>
            <a:endParaRPr lang="ru-RU" sz="2400" kern="0" dirty="0"/>
          </a:p>
        </p:txBody>
      </p:sp>
    </p:spTree>
    <p:extLst>
      <p:ext uri="{BB962C8B-B14F-4D97-AF65-F5344CB8AC3E}">
        <p14:creationId xmlns:p14="http://schemas.microsoft.com/office/powerpoint/2010/main" val="16827568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69721" y="980728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dirty="0" err="1" smtClean="0">
                <a:solidFill>
                  <a:schemeClr val="tx2">
                    <a:lumMod val="75000"/>
                  </a:schemeClr>
                </a:solidFill>
              </a:rPr>
              <a:t>Директ</a:t>
            </a:r>
            <a:r>
              <a:rPr lang="ru-RU" sz="1600" b="1" u="sng" dirty="0" smtClean="0">
                <a:solidFill>
                  <a:schemeClr val="tx2">
                    <a:lumMod val="75000"/>
                  </a:schemeClr>
                </a:solidFill>
              </a:rPr>
              <a:t>-маркетинг</a:t>
            </a:r>
            <a:endParaRPr lang="ru-RU" sz="1600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0152" y="980728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dirty="0" smtClean="0">
                <a:solidFill>
                  <a:schemeClr val="tx2">
                    <a:lumMod val="75000"/>
                  </a:schemeClr>
                </a:solidFill>
              </a:rPr>
              <a:t>Презентация</a:t>
            </a:r>
            <a:endParaRPr lang="ru-RU" sz="1600" b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280385" y="1287532"/>
            <a:ext cx="2472313" cy="7920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  <a:tabLst>
                <a:tab pos="217488" algn="l"/>
              </a:tabLst>
            </a:pP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Рассылка информационного письма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 публикации Отчета заинтересованным сторонам и общественным заверителям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2836168" y="1287532"/>
            <a:ext cx="1519808" cy="7920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  <a:tabLst>
                <a:tab pos="217488" algn="l"/>
              </a:tabLst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Июнь 2018</a:t>
            </a: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280384" y="2151628"/>
            <a:ext cx="2472313" cy="7370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  <a:tabLst>
                <a:tab pos="217488" algn="l"/>
              </a:tabLst>
            </a:pP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Рассылка Отчета 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представителям заинтересованных сторон и общественным заверителям 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2836168" y="2151627"/>
            <a:ext cx="1519808" cy="7370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  <a:tabLst>
                <a:tab pos="217488" algn="l"/>
              </a:tabLst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Июнь 2018</a:t>
            </a: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4571999" y="1287532"/>
            <a:ext cx="2985457" cy="7920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  <a:tabLst>
                <a:tab pos="217488" algn="l"/>
              </a:tabLst>
            </a:pP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Пресс-релиз 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официальном сайте и в социальной сети </a:t>
            </a: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публикация </a:t>
            </a:r>
            <a:r>
              <a:rPr lang="ru-RU" sz="1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ведеопрезентации</a:t>
            </a: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видеохостинге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Youtube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7606806" y="1287532"/>
            <a:ext cx="1367331" cy="7920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  <a:tabLst>
                <a:tab pos="217488" algn="l"/>
              </a:tabLst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Июнь 2018</a:t>
            </a: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7606807" y="2151628"/>
            <a:ext cx="1367329" cy="7370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  <a:tabLst>
                <a:tab pos="217488" algn="l"/>
              </a:tabLst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Сентябрь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Декабрь 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4572000" y="2151628"/>
            <a:ext cx="2985456" cy="7370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  <a:tabLst>
                <a:tab pos="217488" algn="l"/>
              </a:tabLst>
            </a:pP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Презентация для заинтересованных сторон и экспертов 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профильных мероприятиях</a:t>
            </a:r>
          </a:p>
        </p:txBody>
      </p:sp>
      <p:sp>
        <p:nvSpPr>
          <p:cNvPr id="15" name="AutoShape 8"/>
          <p:cNvSpPr>
            <a:spLocks noChangeArrowheads="1"/>
          </p:cNvSpPr>
          <p:nvPr/>
        </p:nvSpPr>
        <p:spPr bwMode="auto">
          <a:xfrm>
            <a:off x="3842976" y="3140968"/>
            <a:ext cx="1283593" cy="28892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sz="1600" b="1" u="sng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PR-</a:t>
            </a:r>
            <a:r>
              <a:rPr lang="ru-RU" sz="1600" b="1" u="sng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акции</a:t>
            </a:r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>
            <a:off x="280385" y="3429894"/>
            <a:ext cx="7277072" cy="8462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Представление отчета на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мероприятиях (раздаточный материал):</a:t>
            </a:r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международный форум «АТОМЭКСПО 2018» (Москва)</a:t>
            </a:r>
            <a:endParaRPr lang="ru-RU" sz="12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   международная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выставка «ИННОПРОМ» (Екатеринбург)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другие выставочные мероприятия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7606808" y="3429894"/>
            <a:ext cx="1367329" cy="84620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Май –</a:t>
            </a:r>
          </a:p>
          <a:p>
            <a:pPr algn="ctr">
              <a:defRPr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Ноябрь 2018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AutoShape 8"/>
          <p:cNvSpPr>
            <a:spLocks noChangeArrowheads="1"/>
          </p:cNvSpPr>
          <p:nvPr/>
        </p:nvSpPr>
        <p:spPr bwMode="auto">
          <a:xfrm>
            <a:off x="280384" y="4323295"/>
            <a:ext cx="7277073" cy="4018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Публикация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пресс-релизов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профильных СМИ </a:t>
            </a:r>
          </a:p>
        </p:txBody>
      </p:sp>
      <p:sp>
        <p:nvSpPr>
          <p:cNvPr id="19" name="AutoShape 8"/>
          <p:cNvSpPr>
            <a:spLocks noChangeArrowheads="1"/>
          </p:cNvSpPr>
          <p:nvPr/>
        </p:nvSpPr>
        <p:spPr bwMode="auto">
          <a:xfrm>
            <a:off x="7606807" y="4323295"/>
            <a:ext cx="1367329" cy="4018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Май – Октябрь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AutoShape 8"/>
          <p:cNvSpPr>
            <a:spLocks noChangeArrowheads="1"/>
          </p:cNvSpPr>
          <p:nvPr/>
        </p:nvSpPr>
        <p:spPr bwMode="auto">
          <a:xfrm>
            <a:off x="3874994" y="5230985"/>
            <a:ext cx="1260519" cy="288925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ru-RU" sz="1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Конкурсы</a:t>
            </a:r>
            <a:endParaRPr lang="ru-RU" sz="11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AutoShape 8"/>
          <p:cNvSpPr>
            <a:spLocks noChangeArrowheads="1"/>
          </p:cNvSpPr>
          <p:nvPr/>
        </p:nvSpPr>
        <p:spPr bwMode="auto">
          <a:xfrm>
            <a:off x="290991" y="5084760"/>
            <a:ext cx="7266465" cy="9365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Участие в конкурсах годовых отчетов, в т.ч.:</a:t>
            </a:r>
          </a:p>
          <a:p>
            <a:pPr>
              <a:buFontTx/>
              <a:buChar char="-"/>
              <a:defRPr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отраслевом конкурсе Госкорпорации «Росатом»;</a:t>
            </a:r>
          </a:p>
          <a:p>
            <a:pPr>
              <a:buFontTx/>
              <a:buChar char="-"/>
              <a:defRPr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отечественных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конкурсах (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ММВБ-РЦБ, РА «Эксперт»); 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  <a:defRPr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международных конкурсах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Watch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RRA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LACP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AutoShape 8"/>
          <p:cNvSpPr>
            <a:spLocks noChangeArrowheads="1"/>
          </p:cNvSpPr>
          <p:nvPr/>
        </p:nvSpPr>
        <p:spPr bwMode="auto">
          <a:xfrm>
            <a:off x="7592881" y="5084761"/>
            <a:ext cx="1381256" cy="9365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Август 201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– Апрель 201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AutoShape 8"/>
          <p:cNvSpPr>
            <a:spLocks noChangeArrowheads="1"/>
          </p:cNvSpPr>
          <p:nvPr/>
        </p:nvSpPr>
        <p:spPr bwMode="auto">
          <a:xfrm>
            <a:off x="3899411" y="4795836"/>
            <a:ext cx="1260519" cy="28892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ru-RU" sz="1600" b="1" u="sng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Конкурсы</a:t>
            </a:r>
            <a:endParaRPr lang="ru-RU" sz="1600" b="1" u="sng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 bwMode="auto">
          <a:xfrm>
            <a:off x="539552" y="116632"/>
            <a:ext cx="8229600" cy="8640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0">
                <a:solidFill>
                  <a:srgbClr val="003274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400" kern="0" dirty="0"/>
              <a:t>ПЛАН ПРОДВИЖЕНИЯ ОТЧЕТА</a:t>
            </a:r>
            <a:br>
              <a:rPr lang="ru-RU" sz="2400" kern="0" dirty="0"/>
            </a:br>
            <a:endParaRPr lang="ru-RU" sz="2400" kern="0" dirty="0"/>
          </a:p>
        </p:txBody>
      </p:sp>
    </p:spTree>
    <p:extLst>
      <p:ext uri="{BB962C8B-B14F-4D97-AF65-F5344CB8AC3E}">
        <p14:creationId xmlns:p14="http://schemas.microsoft.com/office/powerpoint/2010/main" val="36782794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Title 5"/>
          <p:cNvSpPr>
            <a:spLocks noGrp="1"/>
          </p:cNvSpPr>
          <p:nvPr>
            <p:ph idx="1"/>
          </p:nvPr>
        </p:nvSpPr>
        <p:spPr>
          <a:xfrm>
            <a:off x="1907704" y="2636912"/>
            <a:ext cx="5400601" cy="2447478"/>
          </a:xfrm>
        </p:spPr>
        <p:txBody>
          <a:bodyPr anchor="t">
            <a:noAutofit/>
          </a:bodyPr>
          <a:lstStyle/>
          <a:p>
            <a:pPr algn="ctr"/>
            <a:r>
              <a:rPr lang="ru-RU" altLang="ja-JP" sz="3200" b="1" dirty="0" smtClean="0">
                <a:solidFill>
                  <a:schemeClr val="tx2">
                    <a:lumMod val="75000"/>
                  </a:schemeClr>
                </a:solidFill>
              </a:rPr>
              <a:t>Спасибо за внимание!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357813" y="4746629"/>
            <a:ext cx="3714750" cy="138499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endParaRPr lang="ru-RU" sz="1400" b="1" i="1" dirty="0" smtClean="0">
              <a:solidFill>
                <a:srgbClr val="000000"/>
              </a:solidFill>
              <a:sym typeface="Arial" pitchFamily="34" charset="0"/>
            </a:endParaRPr>
          </a:p>
          <a:p>
            <a:pPr defTabSz="914400"/>
            <a:r>
              <a:rPr lang="ru-RU" sz="1400" b="1" i="1" dirty="0" smtClean="0">
                <a:solidFill>
                  <a:srgbClr val="000000"/>
                </a:solidFill>
                <a:sym typeface="Arial" pitchFamily="34" charset="0"/>
              </a:rPr>
              <a:t>Дирекция по стратегии и организационному развитию</a:t>
            </a:r>
          </a:p>
          <a:p>
            <a:pPr defTabSz="914400"/>
            <a:r>
              <a:rPr lang="ru-RU" sz="1400" dirty="0" smtClean="0">
                <a:solidFill>
                  <a:srgbClr val="000000"/>
                </a:solidFill>
                <a:sym typeface="Arial" pitchFamily="34" charset="0"/>
              </a:rPr>
              <a:t>Тел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: +7(495)</a:t>
            </a:r>
            <a:r>
              <a:rPr lang="ru-RU" sz="1400" dirty="0">
                <a:solidFill>
                  <a:srgbClr val="000000"/>
                </a:solidFill>
                <a:sym typeface="Arial" pitchFamily="34" charset="0"/>
              </a:rPr>
              <a:t> 668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-</a:t>
            </a:r>
            <a:r>
              <a:rPr lang="ru-RU" sz="1400" dirty="0">
                <a:solidFill>
                  <a:srgbClr val="000000"/>
                </a:solidFill>
                <a:sym typeface="Arial" pitchFamily="34" charset="0"/>
              </a:rPr>
              <a:t>20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-</a:t>
            </a:r>
            <a:r>
              <a:rPr lang="ru-RU" sz="1400" dirty="0">
                <a:solidFill>
                  <a:srgbClr val="000000"/>
                </a:solidFill>
                <a:sym typeface="Arial" pitchFamily="34" charset="0"/>
              </a:rPr>
              <a:t>93</a:t>
            </a:r>
          </a:p>
          <a:p>
            <a:pPr defTabSz="914400"/>
            <a:r>
              <a:rPr lang="ru-RU" sz="1400" dirty="0">
                <a:solidFill>
                  <a:srgbClr val="000000"/>
                </a:solidFill>
                <a:sym typeface="Arial" pitchFamily="34" charset="0"/>
              </a:rPr>
              <a:t>Факс: + </a:t>
            </a:r>
            <a:r>
              <a:rPr lang="ru-RU" sz="1400" dirty="0" smtClean="0">
                <a:solidFill>
                  <a:srgbClr val="000000"/>
                </a:solidFill>
                <a:sym typeface="Arial" pitchFamily="34" charset="0"/>
              </a:rPr>
              <a:t>7(495</a:t>
            </a:r>
            <a:r>
              <a:rPr lang="ru-RU" sz="1400" dirty="0">
                <a:solidFill>
                  <a:srgbClr val="000000"/>
                </a:solidFill>
                <a:sym typeface="Arial" pitchFamily="34" charset="0"/>
              </a:rPr>
              <a:t>) 668-20-95</a:t>
            </a:r>
            <a:endParaRPr lang="en-US" sz="1400" dirty="0">
              <a:solidFill>
                <a:srgbClr val="000000"/>
              </a:solidFill>
              <a:sym typeface="Arial" pitchFamily="34" charset="0"/>
            </a:endParaRPr>
          </a:p>
          <a:p>
            <a:pPr defTabSz="914400"/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E-mail: </a:t>
            </a:r>
            <a:r>
              <a:rPr lang="en-US" sz="1400" dirty="0" err="1">
                <a:solidFill>
                  <a:srgbClr val="000000"/>
                </a:solidFill>
                <a:sym typeface="Arial" pitchFamily="34" charset="0"/>
                <a:hlinkClick r:id="rId2"/>
              </a:rPr>
              <a:t>aem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  <a:hlinkClick r:id="rId2"/>
              </a:rPr>
              <a:t>@</a:t>
            </a:r>
            <a:r>
              <a:rPr lang="ru-RU" sz="1400" dirty="0" smtClean="0">
                <a:solidFill>
                  <a:srgbClr val="000000"/>
                </a:solidFill>
                <a:sym typeface="Arial" pitchFamily="34" charset="0"/>
                <a:hlinkClick r:id="rId2"/>
              </a:rPr>
              <a:t>aem-group.ru</a:t>
            </a:r>
            <a:endParaRPr lang="en-US" sz="1400" dirty="0" smtClean="0">
              <a:solidFill>
                <a:srgbClr val="000000"/>
              </a:solidFill>
              <a:sym typeface="Arial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81000" y="5489579"/>
            <a:ext cx="3800475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ru-RU" sz="1200" b="1">
                <a:sym typeface="Arial" pitchFamily="34" charset="0"/>
              </a:rPr>
              <a:t>Адрес</a:t>
            </a:r>
            <a:r>
              <a:rPr lang="en-US" sz="1200">
                <a:sym typeface="Arial" pitchFamily="34" charset="0"/>
              </a:rPr>
              <a:t>:</a:t>
            </a:r>
            <a:r>
              <a:rPr lang="ru-RU" sz="1200">
                <a:sym typeface="Arial" pitchFamily="34" charset="0"/>
              </a:rPr>
              <a:t> 115184, Россия, Москва </a:t>
            </a:r>
          </a:p>
          <a:p>
            <a:pPr defTabSz="914400"/>
            <a:r>
              <a:rPr lang="ru-RU" sz="1200">
                <a:sym typeface="Arial" pitchFamily="34" charset="0"/>
              </a:rPr>
              <a:t>Озерковская наб.</a:t>
            </a:r>
            <a:r>
              <a:rPr lang="en-US" sz="1200">
                <a:sym typeface="Arial" pitchFamily="34" charset="0"/>
              </a:rPr>
              <a:t> 28, </a:t>
            </a:r>
            <a:r>
              <a:rPr lang="ru-RU" sz="1200">
                <a:sym typeface="Arial" pitchFamily="34" charset="0"/>
              </a:rPr>
              <a:t>стр</a:t>
            </a:r>
            <a:r>
              <a:rPr lang="en-US" sz="1200">
                <a:sym typeface="Arial" pitchFamily="34" charset="0"/>
              </a:rPr>
              <a:t>. 3  </a:t>
            </a:r>
            <a:endParaRPr lang="ru-RU" sz="1200">
              <a:sym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879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ru-RU" dirty="0" smtClean="0"/>
              <a:t>КЛЮЧЕВАЯ ИДЕЯ ОТЧЕТА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557978"/>
              </p:ext>
            </p:extLst>
          </p:nvPr>
        </p:nvGraphicFramePr>
        <p:xfrm>
          <a:off x="357648" y="1052735"/>
          <a:ext cx="8678848" cy="51125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138"/>
                <a:gridCol w="3652302"/>
                <a:gridCol w="406578"/>
                <a:gridCol w="4311830"/>
              </a:tblGrid>
              <a:tr h="3025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Аспект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Аспект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/>
                </a:tc>
              </a:tr>
              <a:tr h="5948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Экономическая результативность и финансовое состояние</a:t>
                      </a:r>
                    </a:p>
                  </a:txBody>
                  <a:tcPr marL="7456" marR="7456" marT="7456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Экологический менеджмент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</a:tr>
              <a:tr h="3025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Присутствие на рынках</a:t>
                      </a: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Кадровый состав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</a:tr>
              <a:tr h="3025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Коммерческая деятельность</a:t>
                      </a: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Условия и организация труда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</a:tr>
              <a:tr h="3025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Инвестиционная деятельность</a:t>
                      </a: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Здоровье и безопасность на рабочем месте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</a:tr>
              <a:tr h="5948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Результаты производственной деятельности</a:t>
                      </a: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Эффективность персонала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</a:tr>
              <a:tr h="3025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Качество и безопасность</a:t>
                      </a: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Воспроизводство кадров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</a:tr>
              <a:tr h="5948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Оптимизация производственной деятельности</a:t>
                      </a: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Воздействие на регионы присутствия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</a:tr>
              <a:tr h="3025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Закупочная деятельность</a:t>
                      </a: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7456" marR="7456" marT="7456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Социальные инвестиции и благотворительность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00B050"/>
                    </a:solidFill>
                  </a:tcPr>
                </a:tc>
              </a:tr>
              <a:tr h="3025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Инновационное развитие</a:t>
                      </a: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Антикоррупционные практики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</a:tr>
              <a:tr h="3025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Научная деятельность</a:t>
                      </a: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Соблюдение законодательства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</a:tr>
              <a:tr h="3025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Потребление энергии</a:t>
                      </a:r>
                    </a:p>
                  </a:txBody>
                  <a:tcPr marL="7456" marR="7456" marT="7456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Маркетинговые и </a:t>
                      </a:r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PR-</a:t>
                      </a:r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коммуникации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</a:tr>
              <a:tr h="3025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Потребление воды</a:t>
                      </a:r>
                    </a:p>
                  </a:txBody>
                  <a:tcPr marL="7456" marR="7456" marT="7456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Деятельность органов корпоративного управления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</a:tr>
              <a:tr h="3025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Выбросы и отходы</a:t>
                      </a: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Внутренний контроль, аудит и управление рисками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56" marR="7456" marT="7456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539552" y="116632"/>
            <a:ext cx="8229600" cy="8640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0">
                <a:solidFill>
                  <a:srgbClr val="003274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400" kern="0" dirty="0"/>
              <a:t>ПЕРЕЧЕНЬ ТЕМ (АСПЕКТОВ)</a:t>
            </a:r>
            <a:br>
              <a:rPr lang="ru-RU" sz="2400" kern="0" dirty="0"/>
            </a:br>
            <a:endParaRPr lang="ru-RU" sz="2400" kern="0" dirty="0"/>
          </a:p>
        </p:txBody>
      </p:sp>
    </p:spTree>
    <p:extLst>
      <p:ext uri="{BB962C8B-B14F-4D97-AF65-F5344CB8AC3E}">
        <p14:creationId xmlns:p14="http://schemas.microsoft.com/office/powerpoint/2010/main" val="12847219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9388" lvl="0" indent="93663" algn="just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altLang="ja-JP" b="1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КРАТКО О КОМПАНИИ</a:t>
            </a:r>
          </a:p>
          <a:p>
            <a:pPr marL="179388" lvl="0" indent="93663" algn="just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altLang="ja-JP" b="1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КЛЮЧЕВЫЕ ПОКАЗАТЕЛИ </a:t>
            </a:r>
            <a:r>
              <a:rPr lang="ru-RU" altLang="ja-JP" b="1" kern="12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201</a:t>
            </a:r>
            <a:r>
              <a:rPr lang="en-US" altLang="ja-JP" b="1" kern="12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6</a:t>
            </a:r>
            <a:r>
              <a:rPr lang="ru-RU" altLang="ja-JP" b="1" kern="12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</a:t>
            </a:r>
            <a:r>
              <a:rPr lang="ru-RU" altLang="ja-JP" b="1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ГОДА</a:t>
            </a:r>
          </a:p>
          <a:p>
            <a:pPr marL="179388" lvl="0" indent="93663" algn="just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altLang="ja-JP" b="1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КЛЮЧЕВЫЕ СОБЫТИЯ </a:t>
            </a:r>
            <a:r>
              <a:rPr lang="ru-RU" altLang="ja-JP" b="1" kern="12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201</a:t>
            </a:r>
            <a:r>
              <a:rPr lang="en-US" altLang="ja-JP" b="1" kern="12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6</a:t>
            </a:r>
            <a:r>
              <a:rPr lang="ru-RU" altLang="ja-JP" b="1" kern="12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</a:t>
            </a:r>
            <a:r>
              <a:rPr lang="ru-RU" altLang="ja-JP" b="1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ГОДА</a:t>
            </a:r>
          </a:p>
          <a:p>
            <a:pPr marL="179388" lvl="0" indent="93663" algn="just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altLang="ja-JP" b="1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ОБРАЩЕНИЕ </a:t>
            </a:r>
            <a:r>
              <a:rPr lang="ru-RU" altLang="ja-JP" b="1" kern="12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РУКОВОДИТЕЛЕЙ</a:t>
            </a:r>
          </a:p>
          <a:p>
            <a:pPr marL="179388" lvl="0" indent="93663" algn="just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ja-JP" b="1" kern="12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I</a:t>
            </a:r>
            <a:r>
              <a:rPr lang="en-US" altLang="ja-JP" b="1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. </a:t>
            </a:r>
            <a:r>
              <a:rPr lang="ru-RU" altLang="ja-JP" b="1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БИЗНЕС-МОДЕЛЬ И СТРАТЕГИЯ РАЗВИТИЯ </a:t>
            </a:r>
            <a:r>
              <a:rPr lang="ru-RU" altLang="ja-JP" b="1" kern="12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КОМПАНИИ</a:t>
            </a:r>
            <a:endParaRPr lang="ru-RU" altLang="ja-JP" b="1" kern="1200" dirty="0">
              <a:solidFill>
                <a:prstClr val="black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355600" lvl="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		1.1. Бизнес-модель Компании</a:t>
            </a:r>
          </a:p>
          <a:p>
            <a:pPr marL="355600" lvl="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		1.2. Стратегическое видение и цели</a:t>
            </a:r>
          </a:p>
          <a:p>
            <a:pPr marL="355600" lvl="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		1.3. Целевые рынки и положение </a:t>
            </a: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Компании</a:t>
            </a:r>
          </a:p>
          <a:p>
            <a:pPr marL="355600" lvl="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	</a:t>
            </a: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	1.4. </a:t>
            </a: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Устойчивое развитие </a:t>
            </a: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Компании</a:t>
            </a:r>
            <a:endParaRPr lang="ru-RU" altLang="ja-JP" sz="1100" i="1" kern="1200" dirty="0">
              <a:solidFill>
                <a:prstClr val="black"/>
              </a:solidFill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179388" lvl="0" indent="93663" algn="just" fontAlgn="auto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tabLst>
                <a:tab pos="361950" algn="l"/>
                <a:tab pos="627063" algn="l"/>
              </a:tabLst>
            </a:pPr>
            <a:r>
              <a:rPr lang="en-US" altLang="ja-JP" b="1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II</a:t>
            </a:r>
            <a:r>
              <a:rPr lang="ru-RU" altLang="ja-JP" b="1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.</a:t>
            </a:r>
            <a:r>
              <a:rPr lang="en-US" altLang="ja-JP" b="1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 </a:t>
            </a:r>
            <a:r>
              <a:rPr lang="ru-RU" altLang="ja-JP" b="1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КОРПОРАТИВНОЕ УПРАВЛЕНИЕ</a:t>
            </a:r>
          </a:p>
          <a:p>
            <a:pPr marL="355600" lvl="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		2.1. Система корпоративного управления</a:t>
            </a:r>
          </a:p>
          <a:p>
            <a:pPr marL="355600" lvl="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		2.2. Этика и антикоррупционные практики</a:t>
            </a:r>
          </a:p>
          <a:p>
            <a:pPr marL="355600" lvl="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		2.3. Внутренний контроль, аудит и управление рисками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ru-RU" dirty="0"/>
              <a:t>СТРУКТУРА ОТЧЕТА </a:t>
            </a:r>
            <a:r>
              <a:rPr lang="ru-RU" dirty="0" smtClean="0"/>
              <a:t>(2 </a:t>
            </a:r>
            <a:r>
              <a:rPr lang="ru-RU" dirty="0"/>
              <a:t>из 4)</a:t>
            </a: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539552" y="116632"/>
            <a:ext cx="8229600" cy="8640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0">
                <a:solidFill>
                  <a:srgbClr val="003274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400" kern="0" dirty="0"/>
              <a:t>СТРУКТУРА ОТЧЕТА (1 из 4)</a:t>
            </a:r>
            <a:br>
              <a:rPr lang="ru-RU" sz="2400" kern="0" dirty="0"/>
            </a:br>
            <a:endParaRPr lang="ru-RU" sz="2400" kern="0" dirty="0"/>
          </a:p>
        </p:txBody>
      </p:sp>
    </p:spTree>
    <p:extLst>
      <p:ext uri="{BB962C8B-B14F-4D97-AF65-F5344CB8AC3E}">
        <p14:creationId xmlns:p14="http://schemas.microsoft.com/office/powerpoint/2010/main" val="4067626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9388" lvl="0" indent="93663" algn="just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en-US" altLang="ja-JP" b="1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III</a:t>
            </a:r>
            <a:r>
              <a:rPr lang="ru-RU" altLang="ja-JP" b="1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. ФИНАНСОВО-ЭКОНОМИЧЕСКАЯ ДЕЯТЕЛЬНОСТЬ</a:t>
            </a:r>
          </a:p>
          <a:p>
            <a:pPr marL="534988" lvl="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3.1. Экономическая результативность и финансовое состояние</a:t>
            </a:r>
          </a:p>
          <a:p>
            <a:pPr marL="534988" lvl="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3.2. Коммерческая деятельность</a:t>
            </a:r>
          </a:p>
          <a:p>
            <a:pPr marL="534988" lvl="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3.3. Инвестиционная деятельность </a:t>
            </a:r>
            <a:endParaRPr lang="ru-RU" altLang="ja-JP" kern="1200" dirty="0">
              <a:solidFill>
                <a:srgbClr val="FF000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179388" lvl="0" indent="93663" algn="just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en-US" altLang="ja-JP" b="1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IV</a:t>
            </a:r>
            <a:r>
              <a:rPr lang="ru-RU" altLang="ja-JP" b="1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. ПРОИЗВОДСТВЕННАЯ ДЕЯТЕЛЬНОСТЬ</a:t>
            </a:r>
          </a:p>
          <a:p>
            <a:pPr marL="534988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4.1. Результаты производственной </a:t>
            </a: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деятельности </a:t>
            </a:r>
            <a:endParaRPr lang="ru-RU" altLang="ja-JP" sz="1100" i="1" kern="1200" dirty="0" smtClean="0">
              <a:solidFill>
                <a:prstClr val="black"/>
              </a:solidFill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534988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4.2</a:t>
            </a: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. Качество и промышленная </a:t>
            </a: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безопасность</a:t>
            </a:r>
            <a:endParaRPr lang="en-US" altLang="ja-JP" sz="1100" i="1" kern="1200" dirty="0" smtClean="0">
              <a:solidFill>
                <a:prstClr val="black"/>
              </a:solidFill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534988" lvl="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en-US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4.</a:t>
            </a: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3</a:t>
            </a:r>
            <a:r>
              <a:rPr lang="en-US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. </a:t>
            </a: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Оптимизация и эффективность производственных процессов</a:t>
            </a:r>
            <a:endParaRPr lang="ru-RU" altLang="ja-JP" sz="1100" i="1" kern="1200" dirty="0">
              <a:solidFill>
                <a:prstClr val="black"/>
              </a:solidFill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534988" lvl="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4.4. </a:t>
            </a: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Закупочная деятельность</a:t>
            </a:r>
          </a:p>
          <a:p>
            <a:pPr marL="179388" lvl="0" indent="93663" algn="just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en-US" altLang="ja-JP" b="1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V</a:t>
            </a:r>
            <a:r>
              <a:rPr lang="ru-RU" altLang="ja-JP" b="1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. ИННОВАЦИОННАЯ ДЕЯТЕЛЬНОСТЬ</a:t>
            </a:r>
          </a:p>
          <a:p>
            <a:pPr marL="534988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5.1. </a:t>
            </a: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Научная </a:t>
            </a: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деятельность </a:t>
            </a:r>
            <a:endParaRPr lang="ru-RU" altLang="ja-JP" sz="1100" kern="1200" dirty="0">
              <a:solidFill>
                <a:srgbClr val="7030A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534988" lvl="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5.2</a:t>
            </a: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. Инновационное развитие</a:t>
            </a:r>
            <a:endParaRPr lang="ru-RU" altLang="ja-JP" kern="1200" dirty="0">
              <a:solidFill>
                <a:srgbClr val="7030A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534988" lvl="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5.3. Управление интеллектуальной собственностью </a:t>
            </a:r>
            <a:endParaRPr lang="ru-RU" altLang="ja-JP" sz="1100" i="1" kern="1200" dirty="0">
              <a:solidFill>
                <a:srgbClr val="7030A0"/>
              </a:solidFill>
              <a:latin typeface="Arial" pitchFamily="34" charset="0"/>
              <a:ea typeface="ＭＳ Ｐゴシック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ru-RU" dirty="0"/>
              <a:t>СТРУКТУРА ОТЧЕТА </a:t>
            </a:r>
            <a:r>
              <a:rPr lang="ru-RU" dirty="0" smtClean="0"/>
              <a:t>(3 </a:t>
            </a:r>
            <a:r>
              <a:rPr lang="ru-RU" dirty="0"/>
              <a:t>из 4)</a:t>
            </a: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539552" y="116632"/>
            <a:ext cx="8229600" cy="8640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0">
                <a:solidFill>
                  <a:srgbClr val="003274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400" kern="0" dirty="0"/>
              <a:t>СТРУКТУРА ОТЧЕТА </a:t>
            </a:r>
            <a:r>
              <a:rPr lang="ru-RU" sz="2400" kern="0" dirty="0" smtClean="0"/>
              <a:t>(2 </a:t>
            </a:r>
            <a:r>
              <a:rPr lang="ru-RU" sz="2400" kern="0" dirty="0"/>
              <a:t>из 4)</a:t>
            </a:r>
            <a:br>
              <a:rPr lang="ru-RU" sz="2400" kern="0" dirty="0"/>
            </a:br>
            <a:endParaRPr lang="ru-RU" sz="2400" kern="0" dirty="0"/>
          </a:p>
        </p:txBody>
      </p:sp>
    </p:spTree>
    <p:extLst>
      <p:ext uri="{BB962C8B-B14F-4D97-AF65-F5344CB8AC3E}">
        <p14:creationId xmlns:p14="http://schemas.microsoft.com/office/powerpoint/2010/main" val="3955856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9388" lvl="0" indent="93663" algn="just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en-US" altLang="ja-JP" b="1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VI</a:t>
            </a:r>
            <a:r>
              <a:rPr lang="ru-RU" altLang="ja-JP" b="1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. ВОЗДЕЙСТВИЕ НА ОКРУЖАЮЩУЮ СРЕДУ</a:t>
            </a:r>
          </a:p>
          <a:p>
            <a:pPr marL="534988" lvl="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6.1. Экологический менеджмент</a:t>
            </a:r>
          </a:p>
          <a:p>
            <a:pPr marL="534988" lvl="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6.2</a:t>
            </a: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. Выбросы и отходы</a:t>
            </a:r>
          </a:p>
          <a:p>
            <a:pPr marL="179388" lvl="0" indent="93663" algn="just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en-US" altLang="ja-JP" b="1" kern="12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VII</a:t>
            </a:r>
            <a:r>
              <a:rPr lang="ru-RU" altLang="ja-JP" b="1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. УПРАВЛЕНИЕ ПЕРСОНАЛОМ</a:t>
            </a:r>
          </a:p>
          <a:p>
            <a:pPr marL="534988" lvl="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7.1. Кадровый состав</a:t>
            </a:r>
          </a:p>
          <a:p>
            <a:pPr marL="534988" lvl="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7.2. Условия и организация труда</a:t>
            </a:r>
          </a:p>
          <a:p>
            <a:pPr marL="534988" lvl="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7.3. Здоровье и безопасность на рабочем месте  </a:t>
            </a:r>
          </a:p>
          <a:p>
            <a:pPr marL="534988" lvl="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7.4. Эффективность персонала</a:t>
            </a:r>
          </a:p>
          <a:p>
            <a:pPr marL="534988" lvl="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7.5. Воспроизводство кадров </a:t>
            </a:r>
            <a:endParaRPr lang="ru-RU" altLang="ja-JP" sz="1100" i="1" kern="1200" dirty="0" smtClean="0">
              <a:solidFill>
                <a:prstClr val="black"/>
              </a:solidFill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534988" lvl="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en-US" altLang="ja-JP" b="1" kern="12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VIII</a:t>
            </a:r>
            <a:r>
              <a:rPr lang="ru-RU" altLang="ja-JP" b="1" kern="1200" dirty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. ВЗАИМОДЕЙСТВИЕ </a:t>
            </a:r>
            <a:r>
              <a:rPr lang="ru-RU" altLang="ja-JP" b="1" kern="12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С ЗАИНТЕРЕСОВАННЫМИ СТОРОНАМИ </a:t>
            </a:r>
            <a:r>
              <a:rPr lang="ru-RU" altLang="ja-JP" kern="1200" dirty="0" smtClean="0">
                <a:solidFill>
                  <a:srgbClr val="FF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(объединение в общий раздел «Взаимодействие с обществом» и «Коммуникационная деятельность»)</a:t>
            </a:r>
          </a:p>
          <a:p>
            <a:pPr marL="534988" lvl="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8.1</a:t>
            </a: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. </a:t>
            </a: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Социальная политика и благотворительность</a:t>
            </a:r>
          </a:p>
          <a:p>
            <a:pPr marL="534988" lvl="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8.2. </a:t>
            </a: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Внешние коммуникации и корпоративный </a:t>
            </a:r>
            <a:r>
              <a:rPr lang="ru-RU" altLang="ja-JP" sz="1100" i="1" kern="1200" dirty="0" err="1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брендинг</a:t>
            </a:r>
            <a:endParaRPr lang="ru-RU" altLang="ja-JP" sz="1100" i="1" kern="1200" dirty="0">
              <a:solidFill>
                <a:prstClr val="black"/>
              </a:solidFill>
              <a:latin typeface="Arial" pitchFamily="34" charset="0"/>
              <a:ea typeface="ＭＳ Ｐゴシック"/>
              <a:cs typeface="Arial" pitchFamily="34" charset="0"/>
            </a:endParaRPr>
          </a:p>
          <a:p>
            <a:pPr marL="534988" lvl="0" algn="just" fontAlgn="auto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sz="1100" i="1" kern="1200" dirty="0" smtClean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8.3. </a:t>
            </a:r>
            <a:r>
              <a:rPr lang="ru-RU" altLang="ja-JP" sz="1100" i="1" kern="1200" dirty="0">
                <a:solidFill>
                  <a:prstClr val="black"/>
                </a:solidFill>
                <a:latin typeface="Arial" pitchFamily="34" charset="0"/>
                <a:ea typeface="ＭＳ Ｐゴシック"/>
                <a:cs typeface="Arial" pitchFamily="34" charset="0"/>
              </a:rPr>
              <a:t>Внутрикорпоративные коммуникации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ru-RU" dirty="0"/>
              <a:t>СТРУКТУРА ОТЧЕТА </a:t>
            </a:r>
            <a:r>
              <a:rPr lang="ru-RU" dirty="0" smtClean="0"/>
              <a:t>(4 </a:t>
            </a:r>
            <a:r>
              <a:rPr lang="ru-RU" dirty="0"/>
              <a:t>из 4)</a:t>
            </a: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539552" y="116632"/>
            <a:ext cx="8229600" cy="8640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0">
                <a:solidFill>
                  <a:srgbClr val="003274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400" kern="0" dirty="0"/>
              <a:t>СТРУКТУРА ОТЧЕТА </a:t>
            </a:r>
            <a:r>
              <a:rPr lang="ru-RU" sz="2400" kern="0" dirty="0" smtClean="0"/>
              <a:t>(3 </a:t>
            </a:r>
            <a:r>
              <a:rPr lang="ru-RU" sz="2400" kern="0" dirty="0"/>
              <a:t>из 4)</a:t>
            </a:r>
            <a:br>
              <a:rPr lang="ru-RU" sz="2400" kern="0" dirty="0"/>
            </a:br>
            <a:endParaRPr lang="ru-RU" sz="2400" kern="0" dirty="0"/>
          </a:p>
        </p:txBody>
      </p:sp>
    </p:spTree>
    <p:extLst>
      <p:ext uri="{BB962C8B-B14F-4D97-AF65-F5344CB8AC3E}">
        <p14:creationId xmlns:p14="http://schemas.microsoft.com/office/powerpoint/2010/main" val="54555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1" y="765498"/>
            <a:ext cx="8353623" cy="4967758"/>
          </a:xfrm>
        </p:spPr>
        <p:txBody>
          <a:bodyPr/>
          <a:lstStyle/>
          <a:p>
            <a:pPr marL="179388" lvl="0" indent="93663" algn="just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endParaRPr lang="ru-RU" altLang="ja-JP" b="1" kern="1200" dirty="0" smtClean="0">
              <a:solidFill>
                <a:prstClr val="black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179388" lvl="0" indent="93663" algn="just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r>
              <a:rPr lang="ru-RU" altLang="ja-JP" b="1" kern="120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ПРИЛОЖЕНИЯ</a:t>
            </a:r>
            <a:endParaRPr lang="en-US" altLang="ja-JP" b="1" kern="1200" dirty="0" smtClean="0">
              <a:solidFill>
                <a:prstClr val="black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pPr marL="179388" lvl="0" indent="93663" algn="just" fontAlgn="auto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tabLst>
                <a:tab pos="361950" algn="l"/>
                <a:tab pos="627063" algn="l"/>
              </a:tabLst>
            </a:pPr>
            <a:endParaRPr lang="ru-RU" altLang="ja-JP" b="1" kern="1200" dirty="0" smtClean="0">
              <a:solidFill>
                <a:prstClr val="black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ru-RU" dirty="0" smtClean="0"/>
              <a:t>КАРТА СУЩЕСТВЕННЫХ ТЕМ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628036"/>
              </p:ext>
            </p:extLst>
          </p:nvPr>
        </p:nvGraphicFramePr>
        <p:xfrm>
          <a:off x="755576" y="1628800"/>
          <a:ext cx="7344816" cy="3528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3528392"/>
              </a:tblGrid>
              <a:tr h="35283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ja-JP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1. Глоссарий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ja-JP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2. Информация об отчете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ja-JP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3. Существенные аспекты и их границы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ja-JP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4. Указатель показателей АО «</a:t>
                      </a:r>
                      <a:r>
                        <a:rPr kumimoji="0" lang="ru-RU" altLang="ja-JP" sz="11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Атомэнергомаш</a:t>
                      </a:r>
                      <a:r>
                        <a:rPr kumimoji="0" lang="ru-RU" altLang="ja-JP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ja-JP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5. Указатель </a:t>
                      </a:r>
                      <a:r>
                        <a:rPr kumimoji="0" lang="en-US" altLang="ja-JP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GRI SRS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ja-JP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6. Бухгалтерская отчетность АО «</a:t>
                      </a:r>
                      <a:r>
                        <a:rPr kumimoji="0" lang="ru-RU" altLang="ja-JP" sz="11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Атомэнергомаш</a:t>
                      </a:r>
                      <a:r>
                        <a:rPr kumimoji="0" lang="ru-RU" altLang="ja-JP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ja-JP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7. Комбинированная бухгалтерская отчетность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ja-JP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8. Аудиторское заключение по бухгалтерской (финансовой) отчетности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ja-JP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9. Отчет о результатах анализа комбинированной бухгалтерской отчетности</a:t>
                      </a:r>
                    </a:p>
                    <a:p>
                      <a:pPr algn="l"/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ja-JP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10. Заключение внутреннего аудитора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ja-JP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11. Заключение о нефинансовом заверении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ja-JP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12. Заключение об общественном заверении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ja-JP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13. Учет мнений заинтересованных сторон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ja-JP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14. Соблюдение законодательства </a:t>
                      </a:r>
                      <a:r>
                        <a:rPr kumimoji="0" lang="ru-RU" altLang="ja-JP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(перенесено в Приложения)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ja-JP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15. Ключевые факторы рисков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ja-JP" sz="11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/>
                          <a:cs typeface="Arial" pitchFamily="34" charset="0"/>
                        </a:rPr>
                        <a:t>16. Крупные сделки и сделки с заинтересованностью</a:t>
                      </a:r>
                    </a:p>
                    <a:p>
                      <a:pPr marL="534988" marR="0" lvl="0" indent="0" algn="l" defTabSz="914400" rtl="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361950" algn="l"/>
                          <a:tab pos="627063" algn="l"/>
                        </a:tabLst>
                        <a:defRPr/>
                      </a:pPr>
                      <a:endParaRPr kumimoji="0" lang="ru-RU" altLang="ja-JP" sz="11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ＭＳ Ｐゴシック"/>
                        <a:cs typeface="Arial" pitchFamily="34" charset="0"/>
                      </a:endParaRPr>
                    </a:p>
                    <a:p>
                      <a:pPr algn="l"/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39552" y="116632"/>
            <a:ext cx="8229600" cy="8640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0">
                <a:solidFill>
                  <a:srgbClr val="003274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400" kern="0" dirty="0"/>
              <a:t>СТРУКТУРА ОТЧЕТА </a:t>
            </a:r>
            <a:r>
              <a:rPr lang="ru-RU" sz="2400" kern="0" dirty="0" smtClean="0"/>
              <a:t>(4 </a:t>
            </a:r>
            <a:r>
              <a:rPr lang="ru-RU" sz="2400" kern="0" dirty="0"/>
              <a:t>из 4)</a:t>
            </a:r>
            <a:br>
              <a:rPr lang="ru-RU" sz="2400" kern="0" dirty="0"/>
            </a:br>
            <a:endParaRPr lang="ru-RU" sz="2400" kern="0" dirty="0"/>
          </a:p>
        </p:txBody>
      </p:sp>
    </p:spTree>
    <p:extLst>
      <p:ext uri="{BB962C8B-B14F-4D97-AF65-F5344CB8AC3E}">
        <p14:creationId xmlns:p14="http://schemas.microsoft.com/office/powerpoint/2010/main" val="27977554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/>
          <p:cNvSpPr txBox="1"/>
          <p:nvPr/>
        </p:nvSpPr>
        <p:spPr>
          <a:xfrm>
            <a:off x="1691680" y="1651883"/>
            <a:ext cx="1584176" cy="543097"/>
          </a:xfrm>
          <a:prstGeom prst="rect">
            <a:avLst/>
          </a:prstGeom>
          <a:ln w="15875">
            <a:noFill/>
          </a:ln>
        </p:spPr>
        <p:txBody>
          <a:bodyPr vert="horz" wrap="square" lIns="0" tIns="34925" rIns="0" bIns="0" rtlCol="0">
            <a:spAutoFit/>
          </a:bodyPr>
          <a:lstStyle/>
          <a:p>
            <a:pPr algn="ctr">
              <a:spcBef>
                <a:spcPts val="1200"/>
              </a:spcBef>
              <a:tabLst>
                <a:tab pos="217488" algn="l"/>
              </a:tabLst>
            </a:pPr>
            <a:r>
              <a:rPr lang="ru-RU" sz="1100" b="1" dirty="0">
                <a:cs typeface="Arial" panose="020B0604020202020204" pitchFamily="34" charset="0"/>
              </a:rPr>
              <a:t>Сокращение сроков выпуска </a:t>
            </a:r>
            <a:r>
              <a:rPr lang="ru-RU" sz="1100" b="1" dirty="0" smtClean="0">
                <a:cs typeface="Arial" panose="020B0604020202020204" pitchFamily="34" charset="0"/>
              </a:rPr>
              <a:t>годового отчета</a:t>
            </a:r>
            <a:r>
              <a:rPr lang="en-US" sz="1100" b="1" dirty="0" smtClean="0">
                <a:cs typeface="Arial" panose="020B0604020202020204" pitchFamily="34" charset="0"/>
              </a:rPr>
              <a:t> (</a:t>
            </a:r>
            <a:r>
              <a:rPr lang="ru-RU" sz="1100" b="1" dirty="0" smtClean="0">
                <a:cs typeface="Arial" panose="020B0604020202020204" pitchFamily="34" charset="0"/>
              </a:rPr>
              <a:t>до </a:t>
            </a:r>
            <a:r>
              <a:rPr lang="ru-RU" sz="1100" b="1" dirty="0" smtClean="0">
                <a:cs typeface="Arial" panose="020B0604020202020204" pitchFamily="34" charset="0"/>
              </a:rPr>
              <a:t>15</a:t>
            </a:r>
            <a:r>
              <a:rPr lang="ru-RU" sz="1100" b="1" dirty="0" smtClean="0">
                <a:cs typeface="Arial" panose="020B0604020202020204" pitchFamily="34" charset="0"/>
              </a:rPr>
              <a:t>.05.2017</a:t>
            </a:r>
            <a:r>
              <a:rPr lang="ru-RU" sz="1100" b="1" dirty="0" smtClean="0">
                <a:cs typeface="Arial" panose="020B0604020202020204" pitchFamily="34" charset="0"/>
              </a:rPr>
              <a:t>) </a:t>
            </a:r>
            <a:endParaRPr lang="ru-RU" sz="1100" dirty="0">
              <a:cs typeface="Arial" panose="020B0604020202020204" pitchFamily="34" charset="0"/>
            </a:endParaRPr>
          </a:p>
        </p:txBody>
      </p:sp>
      <p:sp>
        <p:nvSpPr>
          <p:cNvPr id="10" name="object 8"/>
          <p:cNvSpPr/>
          <p:nvPr/>
        </p:nvSpPr>
        <p:spPr>
          <a:xfrm>
            <a:off x="539552" y="1052736"/>
            <a:ext cx="3096343" cy="382905"/>
          </a:xfrm>
          <a:custGeom>
            <a:avLst/>
            <a:gdLst/>
            <a:ahLst/>
            <a:cxnLst/>
            <a:rect l="l" t="t" r="r" b="b"/>
            <a:pathLst>
              <a:path w="1769745" h="391794">
                <a:moveTo>
                  <a:pt x="0" y="391667"/>
                </a:moveTo>
                <a:lnTo>
                  <a:pt x="1769364" y="391667"/>
                </a:lnTo>
                <a:lnTo>
                  <a:pt x="1769364" y="0"/>
                </a:lnTo>
                <a:lnTo>
                  <a:pt x="0" y="0"/>
                </a:lnTo>
                <a:lnTo>
                  <a:pt x="0" y="391667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864096" cy="874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19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77472"/>
            <a:ext cx="792089" cy="76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24" y="3482815"/>
            <a:ext cx="712408" cy="709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object 12"/>
          <p:cNvSpPr txBox="1"/>
          <p:nvPr/>
        </p:nvSpPr>
        <p:spPr>
          <a:xfrm>
            <a:off x="539553" y="1089149"/>
            <a:ext cx="3096342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1800225" algn="l"/>
                <a:tab pos="3686175" algn="l"/>
              </a:tabLst>
            </a:pPr>
            <a:r>
              <a:rPr lang="ru-RU" b="1" spc="-10" dirty="0" smtClean="0">
                <a:solidFill>
                  <a:schemeClr val="tx2">
                    <a:lumMod val="75000"/>
                  </a:schemeClr>
                </a:solidFill>
                <a:cs typeface="Arial Narrow"/>
              </a:rPr>
              <a:t>ЗАДАЧА</a:t>
            </a:r>
            <a:endParaRPr baseline="1543" dirty="0">
              <a:solidFill>
                <a:schemeClr val="tx2">
                  <a:lumMod val="75000"/>
                </a:schemeClr>
              </a:solidFill>
              <a:cs typeface="Arial Narrow"/>
            </a:endParaRPr>
          </a:p>
        </p:txBody>
      </p:sp>
      <p:sp>
        <p:nvSpPr>
          <p:cNvPr id="46" name="object 2"/>
          <p:cNvSpPr/>
          <p:nvPr/>
        </p:nvSpPr>
        <p:spPr>
          <a:xfrm>
            <a:off x="3779911" y="1484784"/>
            <a:ext cx="2448273" cy="877296"/>
          </a:xfrm>
          <a:custGeom>
            <a:avLst/>
            <a:gdLst/>
            <a:ahLst/>
            <a:cxnLst/>
            <a:rect l="l" t="t" r="r" b="b"/>
            <a:pathLst>
              <a:path w="1769745" h="939164">
                <a:moveTo>
                  <a:pt x="0" y="0"/>
                </a:moveTo>
                <a:lnTo>
                  <a:pt x="1622932" y="0"/>
                </a:lnTo>
                <a:lnTo>
                  <a:pt x="1769364" y="469391"/>
                </a:lnTo>
                <a:lnTo>
                  <a:pt x="1622932" y="938783"/>
                </a:lnTo>
                <a:lnTo>
                  <a:pt x="0" y="938783"/>
                </a:lnTo>
                <a:lnTo>
                  <a:pt x="146430" y="469391"/>
                </a:lnTo>
                <a:lnTo>
                  <a:pt x="0" y="0"/>
                </a:lnTo>
                <a:close/>
              </a:path>
            </a:pathLst>
          </a:custGeom>
          <a:ln w="15875">
            <a:solidFill>
              <a:srgbClr val="0091DA"/>
            </a:solidFill>
          </a:ln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47" name="object 3"/>
          <p:cNvSpPr txBox="1"/>
          <p:nvPr/>
        </p:nvSpPr>
        <p:spPr>
          <a:xfrm>
            <a:off x="4051520" y="1567244"/>
            <a:ext cx="1796981" cy="712375"/>
          </a:xfrm>
          <a:prstGeom prst="rect">
            <a:avLst/>
          </a:prstGeom>
          <a:ln w="15875">
            <a:noFill/>
          </a:ln>
        </p:spPr>
        <p:txBody>
          <a:bodyPr vert="horz" wrap="square" lIns="0" tIns="34925" rIns="0" bIns="0" rtlCol="0">
            <a:spAutoFit/>
          </a:bodyPr>
          <a:lstStyle/>
          <a:p>
            <a:pPr algn="ctr">
              <a:spcBef>
                <a:spcPts val="1200"/>
              </a:spcBef>
              <a:tabLst>
                <a:tab pos="217488" algn="l"/>
              </a:tabLst>
            </a:pPr>
            <a:r>
              <a:rPr lang="ru-RU" sz="1100" b="1" dirty="0" smtClean="0">
                <a:cs typeface="Arial" panose="020B0604020202020204" pitchFamily="34" charset="0"/>
              </a:rPr>
              <a:t>Организация закупочных процедур на дизайн и аудит годового </a:t>
            </a:r>
            <a:r>
              <a:rPr lang="ru-RU" sz="1100" b="1" dirty="0">
                <a:cs typeface="Arial" panose="020B0604020202020204" pitchFamily="34" charset="0"/>
              </a:rPr>
              <a:t>отчета в 2017 году </a:t>
            </a:r>
            <a:endParaRPr lang="ru-RU" sz="1100" dirty="0">
              <a:cs typeface="Arial" panose="020B0604020202020204" pitchFamily="34" charset="0"/>
            </a:endParaRPr>
          </a:p>
        </p:txBody>
      </p:sp>
      <p:sp>
        <p:nvSpPr>
          <p:cNvPr id="62" name="object 8"/>
          <p:cNvSpPr/>
          <p:nvPr/>
        </p:nvSpPr>
        <p:spPr>
          <a:xfrm>
            <a:off x="3779914" y="1052736"/>
            <a:ext cx="2448270" cy="382905"/>
          </a:xfrm>
          <a:custGeom>
            <a:avLst/>
            <a:gdLst/>
            <a:ahLst/>
            <a:cxnLst/>
            <a:rect l="l" t="t" r="r" b="b"/>
            <a:pathLst>
              <a:path w="1769745" h="391794">
                <a:moveTo>
                  <a:pt x="0" y="391667"/>
                </a:moveTo>
                <a:lnTo>
                  <a:pt x="1769364" y="391667"/>
                </a:lnTo>
                <a:lnTo>
                  <a:pt x="1769364" y="0"/>
                </a:lnTo>
                <a:lnTo>
                  <a:pt x="0" y="0"/>
                </a:lnTo>
                <a:lnTo>
                  <a:pt x="0" y="391667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3" name="object 12"/>
          <p:cNvSpPr txBox="1"/>
          <p:nvPr/>
        </p:nvSpPr>
        <p:spPr>
          <a:xfrm>
            <a:off x="3779914" y="1090940"/>
            <a:ext cx="244827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1800225" algn="l"/>
                <a:tab pos="3686175" algn="l"/>
              </a:tabLst>
            </a:pPr>
            <a:r>
              <a:rPr lang="ru-RU" b="1" spc="-10" dirty="0" smtClean="0">
                <a:solidFill>
                  <a:srgbClr val="FFFFFF"/>
                </a:solidFill>
                <a:cs typeface="Arial Narrow"/>
              </a:rPr>
              <a:t>РЕШЕНИЕ</a:t>
            </a:r>
            <a:endParaRPr baseline="1543" dirty="0">
              <a:cs typeface="Arial Narrow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516215" y="1603413"/>
            <a:ext cx="2232249" cy="600164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tabLst>
                <a:tab pos="217488" algn="l"/>
              </a:tabLst>
            </a:pPr>
            <a:r>
              <a:rPr lang="ru-RU" sz="1100" b="1" dirty="0" smtClean="0">
                <a:cs typeface="Arial" panose="020B0604020202020204" pitchFamily="34" charset="0"/>
              </a:rPr>
              <a:t>Срок выпуск годового отчета на уровне компаний-лидеров</a:t>
            </a:r>
            <a:endParaRPr lang="ru-RU" sz="1100" dirty="0">
              <a:cs typeface="Arial" panose="020B0604020202020204" pitchFamily="34" charset="0"/>
            </a:endParaRPr>
          </a:p>
        </p:txBody>
      </p:sp>
      <p:sp>
        <p:nvSpPr>
          <p:cNvPr id="30" name="Содержимое 2"/>
          <p:cNvSpPr txBox="1">
            <a:spLocks/>
          </p:cNvSpPr>
          <p:nvPr/>
        </p:nvSpPr>
        <p:spPr bwMode="auto">
          <a:xfrm>
            <a:off x="2915816" y="6264448"/>
            <a:ext cx="5256584" cy="4766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 algn="just" fontAlgn="base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tabLst>
                <a:tab pos="449263" algn="l"/>
              </a:tabLst>
            </a:pPr>
            <a:r>
              <a:rPr lang="ru-RU" sz="900" kern="0" dirty="0">
                <a:solidFill>
                  <a:schemeClr val="accent4">
                    <a:lumMod val="50000"/>
                  </a:schemeClr>
                </a:solidFill>
                <a:cs typeface="Calibri" pitchFamily="34" charset="0"/>
              </a:rPr>
              <a:t>* </a:t>
            </a:r>
            <a:r>
              <a:rPr lang="ru-RU" sz="900" kern="0" dirty="0" smtClean="0">
                <a:solidFill>
                  <a:schemeClr val="accent4">
                    <a:lumMod val="50000"/>
                  </a:schemeClr>
                </a:solidFill>
                <a:cs typeface="Calibri" pitchFamily="34" charset="0"/>
              </a:rPr>
              <a:t>В формате А4</a:t>
            </a:r>
            <a:endParaRPr lang="en-US" sz="900" kern="0" dirty="0">
              <a:solidFill>
                <a:schemeClr val="accent4">
                  <a:lumMod val="50000"/>
                </a:schemeClr>
              </a:solidFill>
              <a:cs typeface="Calibri" pitchFamily="34" charset="0"/>
            </a:endParaRPr>
          </a:p>
        </p:txBody>
      </p:sp>
      <p:sp>
        <p:nvSpPr>
          <p:cNvPr id="32" name="AutoShape 108"/>
          <p:cNvSpPr>
            <a:spLocks noChangeArrowheads="1"/>
          </p:cNvSpPr>
          <p:nvPr/>
        </p:nvSpPr>
        <p:spPr bwMode="auto">
          <a:xfrm>
            <a:off x="539552" y="4795093"/>
            <a:ext cx="2900143" cy="43180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14400"/>
            <a:r>
              <a:rPr lang="ru-RU" sz="1400" b="1" dirty="0" smtClean="0">
                <a:solidFill>
                  <a:schemeClr val="bg1"/>
                </a:solidFill>
                <a:cs typeface="Arial" panose="020B0604020202020204" pitchFamily="34" charset="0"/>
                <a:sym typeface="Arial" pitchFamily="34" charset="0"/>
              </a:rPr>
              <a:t>Формат </a:t>
            </a:r>
            <a:r>
              <a:rPr lang="ru-RU" sz="1400" b="1" dirty="0">
                <a:solidFill>
                  <a:schemeClr val="bg1"/>
                </a:solidFill>
                <a:cs typeface="Arial" panose="020B0604020202020204" pitchFamily="34" charset="0"/>
                <a:sym typeface="Arial" pitchFamily="34" charset="0"/>
              </a:rPr>
              <a:t>отчета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547225" y="5242277"/>
            <a:ext cx="2892220" cy="923027"/>
          </a:xfrm>
          <a:prstGeom prst="rect">
            <a:avLst/>
          </a:prstGeom>
          <a:noFill/>
          <a:ln>
            <a:noFill/>
          </a:ln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217488" algn="l"/>
              </a:tabLst>
            </a:pPr>
            <a:r>
              <a:rPr lang="ru-RU" altLang="ja-JP" sz="10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Полиграфическая версия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217488" algn="l"/>
              </a:tabLst>
            </a:pPr>
            <a:r>
              <a:rPr lang="en-US" altLang="ja-JP" sz="10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Smart-pdf </a:t>
            </a:r>
            <a:r>
              <a:rPr lang="ru-RU" altLang="ja-JP" sz="10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версия (расширенная, вкл.  все приложения </a:t>
            </a:r>
            <a:r>
              <a:rPr lang="ru-RU" altLang="ja-JP" sz="1000" b="1" dirty="0">
                <a:solidFill>
                  <a:schemeClr val="tx1"/>
                </a:solidFill>
                <a:cs typeface="Arial" panose="020B0604020202020204" pitchFamily="34" charset="0"/>
              </a:rPr>
              <a:t>о</a:t>
            </a:r>
            <a:r>
              <a:rPr lang="ru-RU" altLang="ja-JP" sz="10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тчета)</a:t>
            </a:r>
            <a:endParaRPr lang="ru-RU" altLang="ja-JP" sz="10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217488" algn="l"/>
              </a:tabLst>
            </a:pPr>
            <a:r>
              <a:rPr lang="ru-RU" altLang="ja-JP" sz="1000" b="1" dirty="0" err="1">
                <a:solidFill>
                  <a:schemeClr val="tx1"/>
                </a:solidFill>
                <a:cs typeface="Arial" panose="020B0604020202020204" pitchFamily="34" charset="0"/>
              </a:rPr>
              <a:t>Видеопрезентация</a:t>
            </a:r>
            <a:r>
              <a:rPr lang="ru-RU" altLang="ja-JP" sz="10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ru-RU" altLang="ja-JP" sz="10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отчета</a:t>
            </a:r>
            <a:endParaRPr lang="en-US" altLang="ja-JP" sz="10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5" name="AutoShape 108"/>
          <p:cNvSpPr>
            <a:spLocks noChangeArrowheads="1"/>
          </p:cNvSpPr>
          <p:nvPr/>
        </p:nvSpPr>
        <p:spPr bwMode="auto">
          <a:xfrm>
            <a:off x="3635896" y="4794845"/>
            <a:ext cx="2520280" cy="43180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400" b="1" dirty="0">
                <a:solidFill>
                  <a:schemeClr val="bg1"/>
                </a:solidFill>
                <a:cs typeface="Arial" panose="020B0604020202020204" pitchFamily="34" charset="0"/>
                <a:sym typeface="Arial" pitchFamily="34" charset="0"/>
              </a:rPr>
              <a:t>Тираж и язык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3635898" y="5229200"/>
            <a:ext cx="2520278" cy="776703"/>
          </a:xfrm>
          <a:prstGeom prst="rect">
            <a:avLst/>
          </a:prstGeom>
          <a:noFill/>
          <a:ln>
            <a:noFill/>
          </a:ln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ts val="600"/>
              </a:spcBef>
              <a:tabLst>
                <a:tab pos="217488" algn="l"/>
              </a:tabLst>
            </a:pPr>
            <a:r>
              <a:rPr lang="ru-RU" sz="10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ПОЛНАЯ </a:t>
            </a:r>
            <a:r>
              <a:rPr lang="ru-RU" sz="1000" b="1" dirty="0">
                <a:solidFill>
                  <a:schemeClr val="tx1"/>
                </a:solidFill>
                <a:cs typeface="Arial" panose="020B0604020202020204" pitchFamily="34" charset="0"/>
              </a:rPr>
              <a:t>ПЕЧАТНАЯ ВЕРСИЯ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217488" algn="l"/>
              </a:tabLst>
            </a:pPr>
            <a:r>
              <a:rPr lang="ru-RU" altLang="ja-JP" sz="1000" b="1" dirty="0">
                <a:solidFill>
                  <a:schemeClr val="tx1"/>
                </a:solidFill>
                <a:cs typeface="Arial" panose="020B0604020202020204" pitchFamily="34" charset="0"/>
              </a:rPr>
              <a:t>200 экз. </a:t>
            </a:r>
            <a:r>
              <a:rPr lang="ru-RU" altLang="ja-JP" sz="10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(рус. яз.)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217488" algn="l"/>
              </a:tabLst>
            </a:pPr>
            <a:r>
              <a:rPr lang="ru-RU" altLang="ja-JP" sz="10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150 экз. (англ. яз.)</a:t>
            </a:r>
            <a:endParaRPr lang="en-US" altLang="ja-JP" sz="10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7" name="AutoShape 108"/>
          <p:cNvSpPr>
            <a:spLocks noChangeArrowheads="1"/>
          </p:cNvSpPr>
          <p:nvPr/>
        </p:nvSpPr>
        <p:spPr bwMode="auto">
          <a:xfrm>
            <a:off x="6300193" y="4795093"/>
            <a:ext cx="2304255" cy="43180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400" b="1" dirty="0">
                <a:solidFill>
                  <a:schemeClr val="bg1"/>
                </a:solidFill>
                <a:cs typeface="Arial" panose="020B0604020202020204" pitchFamily="34" charset="0"/>
                <a:sym typeface="Arial" pitchFamily="34" charset="0"/>
              </a:rPr>
              <a:t>Объем отчета</a:t>
            </a:r>
            <a:r>
              <a:rPr lang="en-US" sz="1400" b="1" dirty="0">
                <a:solidFill>
                  <a:schemeClr val="bg1"/>
                </a:solidFill>
                <a:cs typeface="Arial" panose="020B0604020202020204" pitchFamily="34" charset="0"/>
                <a:sym typeface="Arial" pitchFamily="34" charset="0"/>
              </a:rPr>
              <a:t>*</a:t>
            </a:r>
            <a:endParaRPr lang="ru-RU" sz="1400" b="1" dirty="0">
              <a:solidFill>
                <a:schemeClr val="bg1"/>
              </a:solidFill>
              <a:cs typeface="Arial" panose="020B0604020202020204" pitchFamily="34" charset="0"/>
              <a:sym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352561" y="5200941"/>
            <a:ext cx="2251886" cy="812707"/>
          </a:xfrm>
          <a:prstGeom prst="rect">
            <a:avLst/>
          </a:prstGeom>
          <a:noFill/>
          <a:ln>
            <a:noFill/>
          </a:ln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ts val="600"/>
              </a:spcBef>
              <a:tabLst>
                <a:tab pos="217488" algn="l"/>
              </a:tabLst>
            </a:pPr>
            <a:r>
              <a:rPr lang="ru-RU" altLang="ja-JP" sz="10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Не более 110 стр. </a:t>
            </a:r>
          </a:p>
          <a:p>
            <a:pPr>
              <a:spcBef>
                <a:spcPts val="600"/>
              </a:spcBef>
              <a:tabLst>
                <a:tab pos="217488" algn="l"/>
              </a:tabLst>
            </a:pPr>
            <a:r>
              <a:rPr lang="ru-RU" altLang="ja-JP" sz="1000" b="1" i="1" dirty="0" smtClean="0">
                <a:solidFill>
                  <a:schemeClr val="tx1"/>
                </a:solidFill>
                <a:cs typeface="Arial" panose="020B0604020202020204" pitchFamily="34" charset="0"/>
              </a:rPr>
              <a:t>2016 г. – 112 стр.</a:t>
            </a:r>
          </a:p>
          <a:p>
            <a:pPr>
              <a:spcBef>
                <a:spcPts val="600"/>
              </a:spcBef>
              <a:tabLst>
                <a:tab pos="217488" algn="l"/>
              </a:tabLst>
            </a:pPr>
            <a:r>
              <a:rPr lang="ru-RU" altLang="ja-JP" sz="1000" b="1" i="1" dirty="0" smtClean="0">
                <a:solidFill>
                  <a:schemeClr val="tx1"/>
                </a:solidFill>
                <a:cs typeface="Arial" panose="020B0604020202020204" pitchFamily="34" charset="0"/>
              </a:rPr>
              <a:t>2015 г. – 120 стр.</a:t>
            </a:r>
            <a:endParaRPr lang="ru-RU" sz="1000" b="1" i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45" name="object 2"/>
          <p:cNvSpPr/>
          <p:nvPr/>
        </p:nvSpPr>
        <p:spPr>
          <a:xfrm>
            <a:off x="6372201" y="1484784"/>
            <a:ext cx="2396951" cy="864096"/>
          </a:xfrm>
          <a:custGeom>
            <a:avLst/>
            <a:gdLst/>
            <a:ahLst/>
            <a:cxnLst/>
            <a:rect l="l" t="t" r="r" b="b"/>
            <a:pathLst>
              <a:path w="1769745" h="939164">
                <a:moveTo>
                  <a:pt x="0" y="0"/>
                </a:moveTo>
                <a:lnTo>
                  <a:pt x="1622932" y="0"/>
                </a:lnTo>
                <a:lnTo>
                  <a:pt x="1769364" y="469391"/>
                </a:lnTo>
                <a:lnTo>
                  <a:pt x="1622932" y="938783"/>
                </a:lnTo>
                <a:lnTo>
                  <a:pt x="0" y="938783"/>
                </a:lnTo>
                <a:lnTo>
                  <a:pt x="146430" y="469391"/>
                </a:lnTo>
                <a:lnTo>
                  <a:pt x="0" y="0"/>
                </a:lnTo>
                <a:close/>
              </a:path>
            </a:pathLst>
          </a:custGeom>
          <a:ln w="15875">
            <a:solidFill>
              <a:srgbClr val="0091DA"/>
            </a:solidFill>
          </a:ln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48" name="object 8"/>
          <p:cNvSpPr/>
          <p:nvPr/>
        </p:nvSpPr>
        <p:spPr>
          <a:xfrm>
            <a:off x="6372200" y="1052737"/>
            <a:ext cx="2396952" cy="382904"/>
          </a:xfrm>
          <a:custGeom>
            <a:avLst/>
            <a:gdLst/>
            <a:ahLst/>
            <a:cxnLst/>
            <a:rect l="l" t="t" r="r" b="b"/>
            <a:pathLst>
              <a:path w="1769745" h="391794">
                <a:moveTo>
                  <a:pt x="0" y="391667"/>
                </a:moveTo>
                <a:lnTo>
                  <a:pt x="1769364" y="391667"/>
                </a:lnTo>
                <a:lnTo>
                  <a:pt x="1769364" y="0"/>
                </a:lnTo>
                <a:lnTo>
                  <a:pt x="0" y="0"/>
                </a:lnTo>
                <a:lnTo>
                  <a:pt x="0" y="391667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5" name="object 12"/>
          <p:cNvSpPr txBox="1"/>
          <p:nvPr/>
        </p:nvSpPr>
        <p:spPr>
          <a:xfrm>
            <a:off x="6372198" y="1090940"/>
            <a:ext cx="2396953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1800225" algn="l"/>
                <a:tab pos="3686175" algn="l"/>
              </a:tabLst>
            </a:pPr>
            <a:r>
              <a:rPr lang="ru-RU" b="1" spc="-10" dirty="0" smtClean="0">
                <a:solidFill>
                  <a:srgbClr val="FFFFFF"/>
                </a:solidFill>
                <a:cs typeface="Arial Narrow"/>
              </a:rPr>
              <a:t>РЕЗУЛЬТАТ</a:t>
            </a:r>
            <a:endParaRPr baseline="1543" dirty="0">
              <a:cs typeface="Arial Narrow"/>
            </a:endParaRPr>
          </a:p>
        </p:txBody>
      </p:sp>
      <p:sp>
        <p:nvSpPr>
          <p:cNvPr id="49" name="object 3"/>
          <p:cNvSpPr txBox="1"/>
          <p:nvPr/>
        </p:nvSpPr>
        <p:spPr>
          <a:xfrm>
            <a:off x="1781851" y="2580837"/>
            <a:ext cx="1349989" cy="589264"/>
          </a:xfrm>
          <a:prstGeom prst="rect">
            <a:avLst/>
          </a:prstGeom>
          <a:ln w="15875">
            <a:noFill/>
          </a:ln>
        </p:spPr>
        <p:txBody>
          <a:bodyPr vert="horz" wrap="square" lIns="0" tIns="34925" rIns="0" bIns="0" rtlCol="0">
            <a:spAutoFit/>
          </a:bodyPr>
          <a:lstStyle/>
          <a:p>
            <a:pPr marL="12065" marR="5080" algn="ctr">
              <a:lnSpc>
                <a:spcPts val="1400"/>
              </a:lnSpc>
              <a:spcBef>
                <a:spcPts val="275"/>
              </a:spcBef>
            </a:pPr>
            <a:r>
              <a:rPr lang="ru-RU" sz="1100" b="1" dirty="0">
                <a:cs typeface="Arial" panose="020B0604020202020204" pitchFamily="34" charset="0"/>
              </a:rPr>
              <a:t>Повышение уровня качества </a:t>
            </a:r>
            <a:r>
              <a:rPr lang="ru-RU" sz="1100" b="1" spc="-5" dirty="0"/>
              <a:t>годового отчета</a:t>
            </a:r>
          </a:p>
        </p:txBody>
      </p:sp>
      <p:sp>
        <p:nvSpPr>
          <p:cNvPr id="50" name="object 2"/>
          <p:cNvSpPr/>
          <p:nvPr/>
        </p:nvSpPr>
        <p:spPr>
          <a:xfrm>
            <a:off x="3779911" y="2420889"/>
            <a:ext cx="2448273" cy="893228"/>
          </a:xfrm>
          <a:custGeom>
            <a:avLst/>
            <a:gdLst/>
            <a:ahLst/>
            <a:cxnLst/>
            <a:rect l="l" t="t" r="r" b="b"/>
            <a:pathLst>
              <a:path w="1769745" h="939164">
                <a:moveTo>
                  <a:pt x="0" y="0"/>
                </a:moveTo>
                <a:lnTo>
                  <a:pt x="1622932" y="0"/>
                </a:lnTo>
                <a:lnTo>
                  <a:pt x="1769364" y="469391"/>
                </a:lnTo>
                <a:lnTo>
                  <a:pt x="1622932" y="938783"/>
                </a:lnTo>
                <a:lnTo>
                  <a:pt x="0" y="938783"/>
                </a:lnTo>
                <a:lnTo>
                  <a:pt x="146430" y="469391"/>
                </a:lnTo>
                <a:lnTo>
                  <a:pt x="0" y="0"/>
                </a:lnTo>
                <a:close/>
              </a:path>
            </a:pathLst>
          </a:custGeom>
          <a:ln w="15875">
            <a:solidFill>
              <a:srgbClr val="0091DA"/>
            </a:solidFill>
          </a:ln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51" name="object 3"/>
          <p:cNvSpPr txBox="1"/>
          <p:nvPr/>
        </p:nvSpPr>
        <p:spPr>
          <a:xfrm>
            <a:off x="4139952" y="2529734"/>
            <a:ext cx="1649748" cy="712375"/>
          </a:xfrm>
          <a:prstGeom prst="rect">
            <a:avLst/>
          </a:prstGeom>
          <a:ln w="15875">
            <a:noFill/>
          </a:ln>
        </p:spPr>
        <p:txBody>
          <a:bodyPr vert="horz" wrap="square" lIns="0" tIns="34925" rIns="0" bIns="0" rtlCol="0">
            <a:spAutoFit/>
          </a:bodyPr>
          <a:lstStyle/>
          <a:p>
            <a:pPr algn="ctr">
              <a:spcBef>
                <a:spcPts val="1200"/>
              </a:spcBef>
              <a:tabLst>
                <a:tab pos="217488" algn="l"/>
              </a:tabLst>
            </a:pPr>
            <a:r>
              <a:rPr lang="ru-RU" sz="1100" b="1" dirty="0" smtClean="0">
                <a:cs typeface="Arial" panose="020B0604020202020204" pitchFamily="34" charset="0"/>
              </a:rPr>
              <a:t>Привлечение носителя языка для повышения качества перевода годового отчета</a:t>
            </a:r>
            <a:endParaRPr lang="ru-RU" sz="1100" dirty="0">
              <a:cs typeface="Arial" panose="020B0604020202020204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372199" y="2539160"/>
            <a:ext cx="2232249" cy="630942"/>
          </a:xfrm>
          <a:prstGeom prst="rect">
            <a:avLst/>
          </a:prstGeom>
          <a:ln w="15875">
            <a:noFill/>
          </a:ln>
        </p:spPr>
        <p:txBody>
          <a:bodyPr wrap="square">
            <a:spAutoFit/>
          </a:bodyPr>
          <a:lstStyle/>
          <a:p>
            <a:pPr marL="12065" marR="5080" algn="ctr">
              <a:lnSpc>
                <a:spcPts val="1400"/>
              </a:lnSpc>
              <a:spcBef>
                <a:spcPts val="275"/>
              </a:spcBef>
            </a:pPr>
            <a:r>
              <a:rPr lang="ru-RU" sz="1100" b="1" dirty="0">
                <a:cs typeface="Arial" panose="020B0604020202020204" pitchFamily="34" charset="0"/>
              </a:rPr>
              <a:t>Поддержание и повышение репутации Дивизиона на глобальных рынках</a:t>
            </a:r>
          </a:p>
        </p:txBody>
      </p:sp>
      <p:sp>
        <p:nvSpPr>
          <p:cNvPr id="54" name="object 2"/>
          <p:cNvSpPr/>
          <p:nvPr/>
        </p:nvSpPr>
        <p:spPr>
          <a:xfrm>
            <a:off x="6372198" y="2420889"/>
            <a:ext cx="2324946" cy="877296"/>
          </a:xfrm>
          <a:custGeom>
            <a:avLst/>
            <a:gdLst/>
            <a:ahLst/>
            <a:cxnLst/>
            <a:rect l="l" t="t" r="r" b="b"/>
            <a:pathLst>
              <a:path w="1769745" h="939164">
                <a:moveTo>
                  <a:pt x="0" y="0"/>
                </a:moveTo>
                <a:lnTo>
                  <a:pt x="1622932" y="0"/>
                </a:lnTo>
                <a:lnTo>
                  <a:pt x="1769364" y="469391"/>
                </a:lnTo>
                <a:lnTo>
                  <a:pt x="1622932" y="938783"/>
                </a:lnTo>
                <a:lnTo>
                  <a:pt x="0" y="938783"/>
                </a:lnTo>
                <a:lnTo>
                  <a:pt x="146430" y="469391"/>
                </a:lnTo>
                <a:lnTo>
                  <a:pt x="0" y="0"/>
                </a:lnTo>
                <a:close/>
              </a:path>
            </a:pathLst>
          </a:custGeom>
          <a:ln w="15875">
            <a:solidFill>
              <a:srgbClr val="0091DA"/>
            </a:solidFill>
          </a:ln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55" name="object 3"/>
          <p:cNvSpPr txBox="1"/>
          <p:nvPr/>
        </p:nvSpPr>
        <p:spPr>
          <a:xfrm>
            <a:off x="1781851" y="3561926"/>
            <a:ext cx="1349989" cy="589264"/>
          </a:xfrm>
          <a:prstGeom prst="rect">
            <a:avLst/>
          </a:prstGeom>
          <a:ln w="15875">
            <a:noFill/>
          </a:ln>
        </p:spPr>
        <p:txBody>
          <a:bodyPr vert="horz" wrap="square" lIns="0" tIns="34925" rIns="0" bIns="0" rtlCol="0">
            <a:spAutoFit/>
          </a:bodyPr>
          <a:lstStyle/>
          <a:p>
            <a:pPr marL="12065" marR="5080" algn="ctr">
              <a:lnSpc>
                <a:spcPts val="1400"/>
              </a:lnSpc>
              <a:spcBef>
                <a:spcPts val="275"/>
              </a:spcBef>
            </a:pPr>
            <a:r>
              <a:rPr lang="ru-RU" sz="1100" b="1" spc="-5" dirty="0"/>
              <a:t>Снижение затрат на разработку годового </a:t>
            </a:r>
            <a:r>
              <a:rPr lang="ru-RU" sz="1100" b="1" spc="-5" dirty="0" smtClean="0"/>
              <a:t>отчета</a:t>
            </a:r>
            <a:endParaRPr lang="ru-RU" sz="1100" b="1" spc="-5" dirty="0"/>
          </a:p>
        </p:txBody>
      </p:sp>
      <p:sp>
        <p:nvSpPr>
          <p:cNvPr id="58" name="object 2"/>
          <p:cNvSpPr/>
          <p:nvPr/>
        </p:nvSpPr>
        <p:spPr>
          <a:xfrm>
            <a:off x="3779911" y="3399868"/>
            <a:ext cx="2448273" cy="877296"/>
          </a:xfrm>
          <a:custGeom>
            <a:avLst/>
            <a:gdLst/>
            <a:ahLst/>
            <a:cxnLst/>
            <a:rect l="l" t="t" r="r" b="b"/>
            <a:pathLst>
              <a:path w="1769745" h="939164">
                <a:moveTo>
                  <a:pt x="0" y="0"/>
                </a:moveTo>
                <a:lnTo>
                  <a:pt x="1622932" y="0"/>
                </a:lnTo>
                <a:lnTo>
                  <a:pt x="1769364" y="469391"/>
                </a:lnTo>
                <a:lnTo>
                  <a:pt x="1622932" y="938783"/>
                </a:lnTo>
                <a:lnTo>
                  <a:pt x="0" y="938783"/>
                </a:lnTo>
                <a:lnTo>
                  <a:pt x="146430" y="469391"/>
                </a:lnTo>
                <a:lnTo>
                  <a:pt x="0" y="0"/>
                </a:lnTo>
                <a:close/>
              </a:path>
            </a:pathLst>
          </a:custGeom>
          <a:ln w="15875">
            <a:solidFill>
              <a:srgbClr val="0091DA"/>
            </a:solidFill>
          </a:ln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59" name="object 3"/>
          <p:cNvSpPr txBox="1"/>
          <p:nvPr/>
        </p:nvSpPr>
        <p:spPr>
          <a:xfrm>
            <a:off x="4071161" y="3576824"/>
            <a:ext cx="1865772" cy="543097"/>
          </a:xfrm>
          <a:prstGeom prst="rect">
            <a:avLst/>
          </a:prstGeom>
          <a:ln w="15875">
            <a:noFill/>
          </a:ln>
        </p:spPr>
        <p:txBody>
          <a:bodyPr vert="horz" wrap="square" lIns="0" tIns="34925" rIns="0" bIns="0" rtlCol="0">
            <a:spAutoFit/>
          </a:bodyPr>
          <a:lstStyle/>
          <a:p>
            <a:pPr algn="ctr">
              <a:spcBef>
                <a:spcPts val="1200"/>
              </a:spcBef>
              <a:tabLst>
                <a:tab pos="217488" algn="l"/>
              </a:tabLst>
            </a:pPr>
            <a:r>
              <a:rPr lang="ru-RU" sz="1100" b="1" dirty="0">
                <a:cs typeface="Arial" panose="020B0604020202020204" pitchFamily="34" charset="0"/>
              </a:rPr>
              <a:t>Отказ от выпуска интерактивной </a:t>
            </a:r>
            <a:r>
              <a:rPr lang="ru-RU" sz="1100" b="1" dirty="0" smtClean="0">
                <a:cs typeface="Arial" panose="020B0604020202020204" pitchFamily="34" charset="0"/>
              </a:rPr>
              <a:t>версии </a:t>
            </a:r>
            <a:r>
              <a:rPr lang="ru-RU" sz="1100" b="1" dirty="0">
                <a:cs typeface="Arial" panose="020B0604020202020204" pitchFamily="34" charset="0"/>
              </a:rPr>
              <a:t>годового </a:t>
            </a:r>
            <a:r>
              <a:rPr lang="ru-RU" sz="1100" b="1" dirty="0" smtClean="0">
                <a:cs typeface="Arial" panose="020B0604020202020204" pitchFamily="34" charset="0"/>
              </a:rPr>
              <a:t>отчета</a:t>
            </a:r>
            <a:endParaRPr lang="ru-RU" sz="1100" dirty="0">
              <a:cs typeface="Arial" panose="020B0604020202020204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6372198" y="3497299"/>
            <a:ext cx="2232249" cy="630942"/>
          </a:xfrm>
          <a:prstGeom prst="rect">
            <a:avLst/>
          </a:prstGeom>
          <a:ln w="15875">
            <a:noFill/>
          </a:ln>
        </p:spPr>
        <p:txBody>
          <a:bodyPr wrap="square">
            <a:spAutoFit/>
          </a:bodyPr>
          <a:lstStyle/>
          <a:p>
            <a:pPr marL="12065" marR="5080" algn="ctr">
              <a:lnSpc>
                <a:spcPts val="1400"/>
              </a:lnSpc>
              <a:spcBef>
                <a:spcPts val="275"/>
              </a:spcBef>
            </a:pPr>
            <a:r>
              <a:rPr lang="ru-RU" sz="1100" b="1" spc="-5" dirty="0" smtClean="0"/>
              <a:t>Экономия средств и повышение </a:t>
            </a:r>
            <a:r>
              <a:rPr lang="ru-RU" sz="1100" b="1" spc="-5" dirty="0"/>
              <a:t>качества основного </a:t>
            </a:r>
            <a:r>
              <a:rPr lang="ru-RU" sz="1100" b="1" spc="-5" dirty="0" smtClean="0"/>
              <a:t>документа</a:t>
            </a:r>
            <a:endParaRPr lang="ru-RU" sz="1100" b="1" spc="-5" dirty="0"/>
          </a:p>
        </p:txBody>
      </p:sp>
      <p:sp>
        <p:nvSpPr>
          <p:cNvPr id="73" name="object 2"/>
          <p:cNvSpPr/>
          <p:nvPr/>
        </p:nvSpPr>
        <p:spPr>
          <a:xfrm>
            <a:off x="6372201" y="3407834"/>
            <a:ext cx="2324943" cy="869330"/>
          </a:xfrm>
          <a:custGeom>
            <a:avLst/>
            <a:gdLst/>
            <a:ahLst/>
            <a:cxnLst/>
            <a:rect l="l" t="t" r="r" b="b"/>
            <a:pathLst>
              <a:path w="1769745" h="939164">
                <a:moveTo>
                  <a:pt x="0" y="0"/>
                </a:moveTo>
                <a:lnTo>
                  <a:pt x="1622932" y="0"/>
                </a:lnTo>
                <a:lnTo>
                  <a:pt x="1769364" y="469391"/>
                </a:lnTo>
                <a:lnTo>
                  <a:pt x="1622932" y="938783"/>
                </a:lnTo>
                <a:lnTo>
                  <a:pt x="0" y="938783"/>
                </a:lnTo>
                <a:lnTo>
                  <a:pt x="146430" y="469391"/>
                </a:lnTo>
                <a:lnTo>
                  <a:pt x="0" y="0"/>
                </a:lnTo>
                <a:close/>
              </a:path>
            </a:pathLst>
          </a:custGeom>
          <a:ln w="15875">
            <a:solidFill>
              <a:srgbClr val="0091DA"/>
            </a:solidFill>
          </a:ln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74" name="object 2"/>
          <p:cNvSpPr/>
          <p:nvPr/>
        </p:nvSpPr>
        <p:spPr>
          <a:xfrm>
            <a:off x="1331640" y="1484784"/>
            <a:ext cx="2448273" cy="877296"/>
          </a:xfrm>
          <a:custGeom>
            <a:avLst/>
            <a:gdLst/>
            <a:ahLst/>
            <a:cxnLst/>
            <a:rect l="l" t="t" r="r" b="b"/>
            <a:pathLst>
              <a:path w="1769745" h="939164">
                <a:moveTo>
                  <a:pt x="0" y="0"/>
                </a:moveTo>
                <a:lnTo>
                  <a:pt x="1622932" y="0"/>
                </a:lnTo>
                <a:lnTo>
                  <a:pt x="1769364" y="469391"/>
                </a:lnTo>
                <a:lnTo>
                  <a:pt x="1622932" y="938783"/>
                </a:lnTo>
                <a:lnTo>
                  <a:pt x="0" y="938783"/>
                </a:lnTo>
                <a:lnTo>
                  <a:pt x="146430" y="469391"/>
                </a:lnTo>
                <a:lnTo>
                  <a:pt x="0" y="0"/>
                </a:lnTo>
                <a:close/>
              </a:path>
            </a:pathLst>
          </a:custGeom>
          <a:ln w="15875">
            <a:solidFill>
              <a:srgbClr val="0091DA"/>
            </a:solidFill>
          </a:ln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75" name="object 2"/>
          <p:cNvSpPr/>
          <p:nvPr/>
        </p:nvSpPr>
        <p:spPr>
          <a:xfrm>
            <a:off x="1331638" y="2436821"/>
            <a:ext cx="2448273" cy="877296"/>
          </a:xfrm>
          <a:custGeom>
            <a:avLst/>
            <a:gdLst/>
            <a:ahLst/>
            <a:cxnLst/>
            <a:rect l="l" t="t" r="r" b="b"/>
            <a:pathLst>
              <a:path w="1769745" h="939164">
                <a:moveTo>
                  <a:pt x="0" y="0"/>
                </a:moveTo>
                <a:lnTo>
                  <a:pt x="1622932" y="0"/>
                </a:lnTo>
                <a:lnTo>
                  <a:pt x="1769364" y="469391"/>
                </a:lnTo>
                <a:lnTo>
                  <a:pt x="1622932" y="938783"/>
                </a:lnTo>
                <a:lnTo>
                  <a:pt x="0" y="938783"/>
                </a:lnTo>
                <a:lnTo>
                  <a:pt x="146430" y="469391"/>
                </a:lnTo>
                <a:lnTo>
                  <a:pt x="0" y="0"/>
                </a:lnTo>
                <a:close/>
              </a:path>
            </a:pathLst>
          </a:custGeom>
          <a:ln w="15875">
            <a:solidFill>
              <a:srgbClr val="0091DA"/>
            </a:solidFill>
          </a:ln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76" name="object 2"/>
          <p:cNvSpPr/>
          <p:nvPr/>
        </p:nvSpPr>
        <p:spPr>
          <a:xfrm>
            <a:off x="1331637" y="3407834"/>
            <a:ext cx="2448273" cy="877296"/>
          </a:xfrm>
          <a:custGeom>
            <a:avLst/>
            <a:gdLst/>
            <a:ahLst/>
            <a:cxnLst/>
            <a:rect l="l" t="t" r="r" b="b"/>
            <a:pathLst>
              <a:path w="1769745" h="939164">
                <a:moveTo>
                  <a:pt x="0" y="0"/>
                </a:moveTo>
                <a:lnTo>
                  <a:pt x="1622932" y="0"/>
                </a:lnTo>
                <a:lnTo>
                  <a:pt x="1769364" y="469391"/>
                </a:lnTo>
                <a:lnTo>
                  <a:pt x="1622932" y="938783"/>
                </a:lnTo>
                <a:lnTo>
                  <a:pt x="0" y="938783"/>
                </a:lnTo>
                <a:lnTo>
                  <a:pt x="146430" y="469391"/>
                </a:lnTo>
                <a:lnTo>
                  <a:pt x="0" y="0"/>
                </a:lnTo>
                <a:close/>
              </a:path>
            </a:pathLst>
          </a:custGeom>
          <a:ln w="15875">
            <a:solidFill>
              <a:srgbClr val="0091DA"/>
            </a:solidFill>
          </a:ln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77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+mn-lt"/>
              </a:rPr>
              <a:t>ЦЕЛИ И ЗАДАЧИ ОТЧЕТНОЙ КАМПАНИИ 2017-2018</a:t>
            </a:r>
            <a:endParaRPr lang="ru-RU" sz="2000" dirty="0">
              <a:latin typeface="+mn-lt"/>
            </a:endParaRPr>
          </a:p>
        </p:txBody>
      </p:sp>
      <p:sp>
        <p:nvSpPr>
          <p:cNvPr id="40" name="AutoShape 108"/>
          <p:cNvSpPr>
            <a:spLocks noChangeArrowheads="1"/>
          </p:cNvSpPr>
          <p:nvPr/>
        </p:nvSpPr>
        <p:spPr bwMode="auto">
          <a:xfrm>
            <a:off x="3439696" y="4365352"/>
            <a:ext cx="27884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u="sng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  <a:sym typeface="Arial" pitchFamily="34" charset="0"/>
              </a:rPr>
              <a:t>Основные параметры отчета</a:t>
            </a:r>
            <a:endParaRPr lang="ru-RU" sz="1400" b="1" u="sng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  <a:sym typeface="Arial" pitchFamily="34" charset="0"/>
            </a:endParaRPr>
          </a:p>
        </p:txBody>
      </p:sp>
      <p:sp>
        <p:nvSpPr>
          <p:cNvPr id="43" name="Объект 3"/>
          <p:cNvSpPr txBox="1">
            <a:spLocks/>
          </p:cNvSpPr>
          <p:nvPr/>
        </p:nvSpPr>
        <p:spPr>
          <a:xfrm>
            <a:off x="3232439" y="6335144"/>
            <a:ext cx="5127393" cy="405976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None/>
              <a:defRPr sz="14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360363" indent="-1778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20000"/>
              </a:spcAft>
              <a:buBlip>
                <a:blip r:embed="rId7"/>
              </a:buBlip>
              <a:defRPr sz="1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162050" indent="-268288" algn="l" rtl="0" eaLnBrk="1" fontAlgn="base" hangingPunct="1">
              <a:spcBef>
                <a:spcPct val="0"/>
              </a:spcBef>
              <a:spcAft>
                <a:spcPct val="30000"/>
              </a:spcAft>
              <a:buBlip>
                <a:blip r:embed="rId7"/>
              </a:buBlip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66528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732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304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876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448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020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r"/>
            <a:r>
              <a:rPr lang="ru-RU" sz="1200" kern="0" dirty="0">
                <a:solidFill>
                  <a:srgbClr val="6D6E71"/>
                </a:solidFill>
              </a:rPr>
              <a:t>ЦЕЛИ И ЗАДАЧИ ГОДОВОГО ОТЧЕТА</a:t>
            </a:r>
          </a:p>
        </p:txBody>
      </p:sp>
    </p:spTree>
    <p:extLst>
      <p:ext uri="{BB962C8B-B14F-4D97-AF65-F5344CB8AC3E}">
        <p14:creationId xmlns:p14="http://schemas.microsoft.com/office/powerpoint/2010/main" val="9096936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Grp="1" noChangeArrowheads="1"/>
          </p:cNvSpPr>
          <p:nvPr>
            <p:ph idx="1"/>
          </p:nvPr>
        </p:nvSpPr>
        <p:spPr bwMode="auto">
          <a:xfrm>
            <a:off x="3347865" y="1052736"/>
            <a:ext cx="2376264" cy="475451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200" u="sng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  <a:p>
            <a:pPr algn="ctr">
              <a:defRPr/>
            </a:pPr>
            <a:r>
              <a:rPr lang="ru-RU" sz="2000" b="1" u="sng" kern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ЦЕЛИ ОТЧЕТА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705986"/>
            <a:ext cx="3009511" cy="11469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  <a:tabLst>
                <a:tab pos="217488" algn="l"/>
              </a:tabLst>
            </a:pP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прозрачности деятельности </a:t>
            </a: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Машиностроительного </a:t>
            </a:r>
            <a:r>
              <a:rPr lang="ru-RU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дивизиона </a:t>
            </a:r>
            <a:r>
              <a:rPr lang="ru-RU" sz="1400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Госкорпорации</a:t>
            </a:r>
            <a:r>
              <a:rPr lang="ru-RU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1400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Росатом</a:t>
            </a: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»*</a:t>
            </a:r>
            <a:endParaRPr lang="ru-RU" sz="1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47864" y="1705986"/>
            <a:ext cx="2376264" cy="11469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  <a:tabLst>
                <a:tab pos="217488" algn="l"/>
              </a:tabLst>
            </a:pPr>
            <a:r>
              <a:rPr lang="ru-RU" sz="1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Поддержание и повышение репутации </a:t>
            </a:r>
            <a:r>
              <a:rPr lang="ru-RU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Дивизиона на глобальных рынках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868144" y="1705987"/>
            <a:ext cx="3096344" cy="11469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>
            <a:outerShdw blurRad="40000" dist="2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Позиционирование </a:t>
            </a:r>
            <a:r>
              <a:rPr lang="ru-RU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Дивизиона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отечественном и международном рынках </a:t>
            </a:r>
            <a:r>
              <a:rPr lang="ru-RU" sz="1400" dirty="0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энергетического машиностроения</a:t>
            </a:r>
            <a:endParaRPr lang="ru-RU" sz="1400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3232439" y="3023384"/>
            <a:ext cx="2607113" cy="46166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400" u="sng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  <a:p>
            <a:pPr algn="ctr">
              <a:defRPr/>
            </a:pPr>
            <a:r>
              <a:rPr lang="ru-RU" sz="2000" b="1" u="sng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ОТЧЕТА</a:t>
            </a:r>
            <a:endParaRPr lang="ru-RU" sz="2000" b="1" u="sng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3620895"/>
            <a:ext cx="8712969" cy="768338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  <a:effectLst>
            <a:outerShdw dist="2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Bef>
                <a:spcPts val="1200"/>
              </a:spcBef>
            </a:pP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Сбалансированное раскрытие итогов деятельности Дивизиона за год в привязке к целевым и прогнозным значениям, а также с точки зрения следования долгосрочным стратегическим целям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79510" y="4556999"/>
            <a:ext cx="8712969" cy="600193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  <a:effectLst>
            <a:outerShdw dist="2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Bef>
                <a:spcPts val="1200"/>
              </a:spcBef>
            </a:pP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Фокус на освещении существенных тем, представляющих интерес для заинтересованных сторон и значимых для Дивизиона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5349087"/>
            <a:ext cx="8712969" cy="600193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  <a:effectLst>
            <a:outerShdw dist="2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Bef>
                <a:spcPts val="1200"/>
              </a:spcBef>
            </a:pP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Продолжение освоения международных стандартов публичной отчетности и лучших практик отечественных и зарубежных компаний</a:t>
            </a:r>
          </a:p>
        </p:txBody>
      </p:sp>
      <p:sp>
        <p:nvSpPr>
          <p:cNvPr id="15" name="Объект 3"/>
          <p:cNvSpPr txBox="1">
            <a:spLocks/>
          </p:cNvSpPr>
          <p:nvPr/>
        </p:nvSpPr>
        <p:spPr>
          <a:xfrm>
            <a:off x="3232439" y="6336704"/>
            <a:ext cx="5127393" cy="405976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buNone/>
              <a:defRPr sz="14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360363" indent="-177800" algn="l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ct val="20000"/>
              </a:spcAft>
              <a:buBlip>
                <a:blip r:embed="rId3"/>
              </a:buBlip>
              <a:defRPr sz="1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162050" indent="-268288" algn="l" rtl="0" eaLnBrk="1" fontAlgn="base" hangingPunct="1">
              <a:spcBef>
                <a:spcPct val="0"/>
              </a:spcBef>
              <a:spcAft>
                <a:spcPct val="30000"/>
              </a:spcAft>
              <a:buBlip>
                <a:blip r:embed="rId3"/>
              </a:buBlip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66528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732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304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876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448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0207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r"/>
            <a:r>
              <a:rPr lang="ru-RU" sz="1200" kern="0" dirty="0">
                <a:solidFill>
                  <a:srgbClr val="6D6E71"/>
                </a:solidFill>
              </a:rPr>
              <a:t>КЛЮЧЕВЫЕ СОБЫТИЯ – 2017 ГОД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539552" y="116632"/>
            <a:ext cx="8229600" cy="8640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0">
                <a:solidFill>
                  <a:srgbClr val="003274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000" kern="0" dirty="0" smtClean="0">
                <a:latin typeface="+mn-lt"/>
              </a:rPr>
              <a:t>ЦЕЛИ И ЗАДАЧИ ГОДОВОГО ОТЧЕТА</a:t>
            </a:r>
            <a:endParaRPr lang="ru-RU" sz="2000" kern="0" dirty="0">
              <a:latin typeface="+mn-lt"/>
            </a:endParaRP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 bwMode="auto">
          <a:xfrm>
            <a:off x="2915816" y="6336704"/>
            <a:ext cx="5256584" cy="4766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ru-RU" sz="900" dirty="0">
                <a:cs typeface="Arial" panose="020B0604020202020204" pitchFamily="34" charset="0"/>
              </a:rPr>
              <a:t>* далее – Дивизион</a:t>
            </a:r>
          </a:p>
        </p:txBody>
      </p:sp>
    </p:spTree>
    <p:extLst>
      <p:ext uri="{BB962C8B-B14F-4D97-AF65-F5344CB8AC3E}">
        <p14:creationId xmlns:p14="http://schemas.microsoft.com/office/powerpoint/2010/main" val="3577782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2636912"/>
            <a:ext cx="8544157" cy="3002696"/>
          </a:xfrm>
          <a:prstGeom prst="rect">
            <a:avLst/>
          </a:prstGeom>
        </p:spPr>
        <p:txBody>
          <a:bodyPr wrap="square" lIns="93296" tIns="46648" rIns="93296" bIns="46648">
            <a:spAutoFit/>
          </a:bodyPr>
          <a:lstStyle/>
          <a:p>
            <a:pPr fontAlgn="b"/>
            <a:r>
              <a:rPr lang="ru-RU" b="1" dirty="0" smtClean="0">
                <a:solidFill>
                  <a:srgbClr val="034694"/>
                </a:solidFill>
                <a:latin typeface="+mn-lt"/>
              </a:rPr>
              <a:t>НОВЫЕ БИЗНЕСЫ</a:t>
            </a:r>
          </a:p>
          <a:p>
            <a:pPr marL="199227" indent="-199227" fontAlgn="b">
              <a:spcBef>
                <a:spcPts val="306"/>
              </a:spcBef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accent4"/>
                </a:solidFill>
              </a:rPr>
              <a:t>АЭМ-Технологии завершили изготовление и доставку </a:t>
            </a:r>
            <a:r>
              <a:rPr lang="ru-RU" sz="1200" b="1" dirty="0" smtClean="0">
                <a:solidFill>
                  <a:schemeClr val="accent4"/>
                </a:solidFill>
              </a:rPr>
              <a:t>2-х колонн на Московский НПЗ </a:t>
            </a:r>
            <a:r>
              <a:rPr lang="ru-RU" sz="1200" dirty="0" smtClean="0">
                <a:solidFill>
                  <a:schemeClr val="accent4"/>
                </a:solidFill>
              </a:rPr>
              <a:t>и </a:t>
            </a:r>
            <a:r>
              <a:rPr lang="ru-RU" sz="1200" b="1" dirty="0" smtClean="0">
                <a:solidFill>
                  <a:schemeClr val="accent4"/>
                </a:solidFill>
              </a:rPr>
              <a:t>сверхгабаритную колонну для Омского НПЗ</a:t>
            </a:r>
            <a:r>
              <a:rPr lang="ru-RU" sz="1200" dirty="0" smtClean="0">
                <a:solidFill>
                  <a:schemeClr val="accent4"/>
                </a:solidFill>
              </a:rPr>
              <a:t> - </a:t>
            </a:r>
            <a:r>
              <a:rPr lang="ru-RU" sz="1200" i="1" dirty="0" smtClean="0">
                <a:solidFill>
                  <a:schemeClr val="accent4"/>
                </a:solidFill>
                <a:cs typeface="Times New Roman" panose="02020603050405020304" pitchFamily="18" charset="0"/>
              </a:rPr>
              <a:t>реализована уникальная операция по доставке одной из крупнейших колонн весом 500 тонн</a:t>
            </a:r>
          </a:p>
          <a:p>
            <a:pPr marL="199227" indent="-199227" fontAlgn="b">
              <a:spcBef>
                <a:spcPts val="306"/>
              </a:spcBef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accent4"/>
                </a:solidFill>
              </a:rPr>
              <a:t>АЭМ-технологии завершили изготовление </a:t>
            </a:r>
            <a:r>
              <a:rPr lang="ru-RU" sz="1200" b="1" dirty="0" smtClean="0">
                <a:solidFill>
                  <a:schemeClr val="accent4"/>
                </a:solidFill>
              </a:rPr>
              <a:t>свай для буровой платформы «Лукойл»</a:t>
            </a:r>
          </a:p>
          <a:p>
            <a:pPr marL="199227" indent="-199227" fontAlgn="b">
              <a:spcBef>
                <a:spcPts val="306"/>
              </a:spcBef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accent4"/>
                </a:solidFill>
              </a:rPr>
              <a:t>ОКБМ Африкантов заключил контракт на поставку </a:t>
            </a:r>
            <a:r>
              <a:rPr lang="ru-RU" sz="1200" b="1" dirty="0" smtClean="0">
                <a:solidFill>
                  <a:schemeClr val="accent4"/>
                </a:solidFill>
              </a:rPr>
              <a:t>герметичных насосов</a:t>
            </a:r>
            <a:r>
              <a:rPr lang="ru-RU" sz="1200" dirty="0" smtClean="0">
                <a:solidFill>
                  <a:schemeClr val="accent4"/>
                </a:solidFill>
              </a:rPr>
              <a:t> в «СИБУР-Кстово»</a:t>
            </a:r>
            <a:r>
              <a:rPr lang="en-US" sz="1200" dirty="0" smtClean="0">
                <a:solidFill>
                  <a:schemeClr val="accent4"/>
                </a:solidFill>
              </a:rPr>
              <a:t> </a:t>
            </a:r>
            <a:r>
              <a:rPr lang="ru-RU" sz="1200" dirty="0" smtClean="0">
                <a:solidFill>
                  <a:schemeClr val="accent4"/>
                </a:solidFill>
              </a:rPr>
              <a:t>- </a:t>
            </a:r>
            <a:r>
              <a:rPr lang="ru-RU" sz="1200" i="1" dirty="0" smtClean="0">
                <a:solidFill>
                  <a:schemeClr val="accent4"/>
                </a:solidFill>
              </a:rPr>
              <a:t>Это один из первых крупных контрактов по поставке данного типа насосов для ГНХ </a:t>
            </a:r>
          </a:p>
          <a:p>
            <a:pPr marL="199227" indent="-199227" fontAlgn="b">
              <a:spcBef>
                <a:spcPts val="306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accent4"/>
                </a:solidFill>
              </a:rPr>
              <a:t>Завершено изготовление и отгрузка ключевого оборудования производства </a:t>
            </a:r>
            <a:r>
              <a:rPr lang="ru-RU" sz="1200" dirty="0" err="1">
                <a:solidFill>
                  <a:schemeClr val="accent4"/>
                </a:solidFill>
              </a:rPr>
              <a:t>ЗиО</a:t>
            </a:r>
            <a:r>
              <a:rPr lang="ru-RU" sz="1200" dirty="0">
                <a:solidFill>
                  <a:schemeClr val="accent4"/>
                </a:solidFill>
              </a:rPr>
              <a:t>-Подольск для </a:t>
            </a:r>
            <a:r>
              <a:rPr lang="ru-RU" sz="1200" b="1" dirty="0">
                <a:solidFill>
                  <a:schemeClr val="accent4"/>
                </a:solidFill>
              </a:rPr>
              <a:t>ТЭС-1 Архангельского </a:t>
            </a:r>
            <a:r>
              <a:rPr lang="ru-RU" sz="1200" b="1" dirty="0" smtClean="0">
                <a:solidFill>
                  <a:schemeClr val="accent4"/>
                </a:solidFill>
              </a:rPr>
              <a:t>ЦБК</a:t>
            </a:r>
          </a:p>
          <a:p>
            <a:pPr marL="199227" indent="-199227" fontAlgn="b">
              <a:spcBef>
                <a:spcPts val="306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accent4"/>
                </a:solidFill>
                <a:cs typeface="Times New Roman" panose="02020603050405020304" pitchFamily="18" charset="0"/>
              </a:rPr>
              <a:t>Изготовлено, поставлено и принято оборудование технологических участков комплекса фабрикации</a:t>
            </a:r>
            <a:r>
              <a:rPr lang="en-US" sz="1200" dirty="0">
                <a:solidFill>
                  <a:schemeClr val="accent4"/>
                </a:solidFill>
                <a:cs typeface="Times New Roman" panose="02020603050405020304" pitchFamily="18" charset="0"/>
              </a:rPr>
              <a:t>/</a:t>
            </a:r>
            <a:r>
              <a:rPr lang="ru-RU" sz="1200" dirty="0" err="1">
                <a:solidFill>
                  <a:schemeClr val="accent4"/>
                </a:solidFill>
                <a:cs typeface="Times New Roman" panose="02020603050405020304" pitchFamily="18" charset="0"/>
              </a:rPr>
              <a:t>рефабрикации</a:t>
            </a:r>
            <a:r>
              <a:rPr lang="ru-RU" sz="1200" dirty="0">
                <a:solidFill>
                  <a:schemeClr val="accent4"/>
                </a:solidFill>
                <a:cs typeface="Times New Roman" panose="02020603050405020304" pitchFamily="18" charset="0"/>
              </a:rPr>
              <a:t> топлива </a:t>
            </a:r>
            <a:r>
              <a:rPr lang="ru-RU" sz="1200" b="1" dirty="0">
                <a:solidFill>
                  <a:schemeClr val="accent4"/>
                </a:solidFill>
                <a:cs typeface="Times New Roman" panose="02020603050405020304" pitchFamily="18" charset="0"/>
              </a:rPr>
              <a:t>по проекту Прорыв  </a:t>
            </a:r>
            <a:r>
              <a:rPr lang="ru-RU" sz="1200" dirty="0">
                <a:solidFill>
                  <a:schemeClr val="accent4"/>
                </a:solidFill>
                <a:cs typeface="Times New Roman" panose="02020603050405020304" pitchFamily="18" charset="0"/>
              </a:rPr>
              <a:t>- </a:t>
            </a:r>
            <a:r>
              <a:rPr lang="ru-RU" sz="1200" i="1" dirty="0">
                <a:solidFill>
                  <a:schemeClr val="accent4"/>
                </a:solidFill>
              </a:rPr>
              <a:t>оборудование произведено </a:t>
            </a:r>
            <a:r>
              <a:rPr lang="ru-RU" sz="1200" i="1" dirty="0" err="1">
                <a:solidFill>
                  <a:schemeClr val="accent4"/>
                </a:solidFill>
              </a:rPr>
              <a:t>СвердНИИхиммаш</a:t>
            </a:r>
            <a:r>
              <a:rPr lang="ru-RU" sz="1200" i="1" dirty="0">
                <a:solidFill>
                  <a:schemeClr val="accent4"/>
                </a:solidFill>
              </a:rPr>
              <a:t> и ЦКБМ</a:t>
            </a:r>
            <a:endParaRPr lang="en-US" sz="1200" i="1" dirty="0">
              <a:solidFill>
                <a:schemeClr val="accent4"/>
              </a:solidFill>
            </a:endParaRPr>
          </a:p>
          <a:p>
            <a:pPr marL="199227" indent="-199227" fontAlgn="b">
              <a:spcBef>
                <a:spcPts val="306"/>
              </a:spcBef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accent4"/>
                </a:solidFill>
              </a:rPr>
              <a:t>Введена в эксплуатацию </a:t>
            </a:r>
            <a:r>
              <a:rPr lang="ru-RU" sz="1200" b="1" dirty="0" smtClean="0">
                <a:solidFill>
                  <a:schemeClr val="accent4"/>
                </a:solidFill>
              </a:rPr>
              <a:t>Верхнетагильская ГРЭС</a:t>
            </a:r>
            <a:r>
              <a:rPr lang="en-US" sz="1200" b="1" dirty="0" smtClean="0">
                <a:solidFill>
                  <a:schemeClr val="accent4"/>
                </a:solidFill>
              </a:rPr>
              <a:t> </a:t>
            </a:r>
            <a:r>
              <a:rPr lang="ru-RU" sz="1200" dirty="0" smtClean="0">
                <a:solidFill>
                  <a:schemeClr val="accent4"/>
                </a:solidFill>
              </a:rPr>
              <a:t>-  </a:t>
            </a:r>
            <a:r>
              <a:rPr lang="ru-RU" sz="1200" i="1" dirty="0" err="1" smtClean="0">
                <a:solidFill>
                  <a:schemeClr val="accent4"/>
                </a:solidFill>
              </a:rPr>
              <a:t>ЗиО</a:t>
            </a:r>
            <a:r>
              <a:rPr lang="ru-RU" sz="1200" i="1" dirty="0" smtClean="0">
                <a:solidFill>
                  <a:schemeClr val="accent4"/>
                </a:solidFill>
              </a:rPr>
              <a:t>-Подольск завершил поставку оборудования для парогазового блока мощностью 447 МВт</a:t>
            </a:r>
            <a:endParaRPr lang="en-US" sz="1200" i="1" dirty="0" smtClean="0">
              <a:solidFill>
                <a:schemeClr val="accent4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22626" y="1162066"/>
            <a:ext cx="8521374" cy="1186814"/>
          </a:xfrm>
          <a:prstGeom prst="rect">
            <a:avLst/>
          </a:prstGeom>
        </p:spPr>
        <p:txBody>
          <a:bodyPr wrap="square" lIns="93296" tIns="46648" rIns="93296" bIns="46648">
            <a:spAutoFit/>
          </a:bodyPr>
          <a:lstStyle/>
          <a:p>
            <a:pPr lvl="0"/>
            <a:r>
              <a:rPr lang="ru-RU" b="1" dirty="0">
                <a:solidFill>
                  <a:srgbClr val="034694"/>
                </a:solidFill>
                <a:latin typeface="Arial"/>
                <a:cs typeface="Arial" panose="020B0604020202020204" pitchFamily="34" charset="0"/>
              </a:rPr>
              <a:t>АТОМНАЯ ЭНЕРГЕТИКА</a:t>
            </a:r>
            <a:endParaRPr lang="en-US" b="1" dirty="0">
              <a:solidFill>
                <a:srgbClr val="034694"/>
              </a:solidFill>
              <a:latin typeface="Arial"/>
              <a:cs typeface="Arial" panose="020B0604020202020204" pitchFamily="34" charset="0"/>
            </a:endParaRPr>
          </a:p>
          <a:p>
            <a:pPr marL="199227" indent="-199227" fontAlgn="b">
              <a:spcBef>
                <a:spcPts val="306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accent4"/>
                </a:solidFill>
                <a:latin typeface="Arial"/>
              </a:rPr>
              <a:t>Сдан энергоблок </a:t>
            </a:r>
            <a:r>
              <a:rPr lang="ru-RU" sz="1200" dirty="0" smtClean="0">
                <a:solidFill>
                  <a:schemeClr val="accent4"/>
                </a:solidFill>
                <a:latin typeface="Arial"/>
              </a:rPr>
              <a:t>№ 1 </a:t>
            </a:r>
            <a:r>
              <a:rPr lang="ru-RU" sz="1200" b="1" dirty="0" err="1">
                <a:solidFill>
                  <a:schemeClr val="accent4"/>
                </a:solidFill>
                <a:latin typeface="Arial"/>
              </a:rPr>
              <a:t>Нововоронежской</a:t>
            </a:r>
            <a:r>
              <a:rPr lang="ru-RU" sz="1200" b="1" dirty="0">
                <a:solidFill>
                  <a:schemeClr val="accent4"/>
                </a:solidFill>
                <a:latin typeface="Arial"/>
              </a:rPr>
              <a:t> АЭС</a:t>
            </a:r>
            <a:r>
              <a:rPr lang="ru-RU" sz="1200" dirty="0">
                <a:solidFill>
                  <a:schemeClr val="accent4"/>
                </a:solidFill>
                <a:latin typeface="Arial"/>
              </a:rPr>
              <a:t> в промышленную эксплуатацию – </a:t>
            </a:r>
            <a:r>
              <a:rPr lang="ru-RU" sz="1200" i="1" dirty="0">
                <a:solidFill>
                  <a:schemeClr val="accent4"/>
                </a:solidFill>
                <a:latin typeface="Arial"/>
              </a:rPr>
              <a:t>это первый ЭБ поколения 3+, оборудование </a:t>
            </a:r>
            <a:r>
              <a:rPr lang="ru-RU" sz="1200" i="1" dirty="0" smtClean="0">
                <a:solidFill>
                  <a:schemeClr val="accent4"/>
                </a:solidFill>
                <a:latin typeface="Arial"/>
              </a:rPr>
              <a:t>которого </a:t>
            </a:r>
            <a:r>
              <a:rPr lang="ru-RU" sz="1200" i="1" dirty="0">
                <a:solidFill>
                  <a:schemeClr val="accent4"/>
                </a:solidFill>
                <a:latin typeface="Arial"/>
              </a:rPr>
              <a:t>изготовлено на предприятиях </a:t>
            </a:r>
            <a:r>
              <a:rPr lang="ru-RU" sz="1200" i="1" dirty="0" smtClean="0">
                <a:solidFill>
                  <a:schemeClr val="accent4"/>
                </a:solidFill>
                <a:latin typeface="Arial"/>
              </a:rPr>
              <a:t>АЭМ</a:t>
            </a:r>
            <a:endParaRPr lang="ru-RU" sz="1200" i="1" dirty="0">
              <a:solidFill>
                <a:schemeClr val="accent4"/>
              </a:solidFill>
              <a:latin typeface="Arial"/>
            </a:endParaRPr>
          </a:p>
          <a:p>
            <a:pPr marL="199227" indent="-199227" fontAlgn="b">
              <a:spcBef>
                <a:spcPts val="306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accent4"/>
                </a:solidFill>
                <a:latin typeface="Arial"/>
              </a:rPr>
              <a:t>Завершено изготовление и </a:t>
            </a:r>
            <a:r>
              <a:rPr lang="ru-RU" sz="1200" b="1" dirty="0">
                <a:solidFill>
                  <a:schemeClr val="accent4"/>
                </a:solidFill>
                <a:latin typeface="Arial"/>
              </a:rPr>
              <a:t>отгрузка первого реактора </a:t>
            </a:r>
            <a:r>
              <a:rPr lang="ru-RU" sz="1200" dirty="0">
                <a:solidFill>
                  <a:schemeClr val="accent4"/>
                </a:solidFill>
                <a:latin typeface="Arial"/>
              </a:rPr>
              <a:t>силовой установки </a:t>
            </a:r>
            <a:r>
              <a:rPr lang="ru-RU" sz="1200" b="1" dirty="0">
                <a:solidFill>
                  <a:schemeClr val="accent4"/>
                </a:solidFill>
                <a:latin typeface="Arial"/>
              </a:rPr>
              <a:t>«РИТМ-200» </a:t>
            </a:r>
            <a:r>
              <a:rPr lang="ru-RU" sz="1200" dirty="0">
                <a:solidFill>
                  <a:schemeClr val="accent4"/>
                </a:solidFill>
                <a:latin typeface="Arial"/>
              </a:rPr>
              <a:t>для серийного атомного ледокола ЛК-60Я проекта 22220 «Сибирь</a:t>
            </a:r>
            <a:r>
              <a:rPr lang="ru-RU" sz="1200" dirty="0" smtClean="0">
                <a:solidFill>
                  <a:schemeClr val="accent4"/>
                </a:solidFill>
                <a:latin typeface="Arial"/>
              </a:rPr>
              <a:t>»</a:t>
            </a:r>
            <a:endParaRPr lang="ru-RU" sz="1200" dirty="0">
              <a:solidFill>
                <a:schemeClr val="accent4"/>
              </a:solidFill>
              <a:latin typeface="Arial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41854" y="1278261"/>
            <a:ext cx="457819" cy="42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64319" y="3090629"/>
            <a:ext cx="457818" cy="456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12127" y="3632332"/>
            <a:ext cx="457839" cy="425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98320" y="4197671"/>
            <a:ext cx="457839" cy="431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28794" y="4773193"/>
            <a:ext cx="440706" cy="425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Заголовок 1"/>
          <p:cNvSpPr txBox="1">
            <a:spLocks/>
          </p:cNvSpPr>
          <p:nvPr/>
        </p:nvSpPr>
        <p:spPr bwMode="auto">
          <a:xfrm>
            <a:off x="539552" y="116632"/>
            <a:ext cx="8229600" cy="8640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0">
                <a:solidFill>
                  <a:srgbClr val="003274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400" kern="0" dirty="0"/>
              <a:t>КЛЮЧЕВЫЕ СОБЫТИЯ – 2017 ГОД</a:t>
            </a:r>
          </a:p>
        </p:txBody>
      </p:sp>
      <p:sp>
        <p:nvSpPr>
          <p:cNvPr id="20" name="Объект 3"/>
          <p:cNvSpPr>
            <a:spLocks noGrp="1"/>
          </p:cNvSpPr>
          <p:nvPr>
            <p:ph idx="4294967295"/>
          </p:nvPr>
        </p:nvSpPr>
        <p:spPr>
          <a:xfrm>
            <a:off x="2987824" y="6381328"/>
            <a:ext cx="5256584" cy="42373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ru-RU" sz="1200" dirty="0">
                <a:solidFill>
                  <a:srgbClr val="6D6E71"/>
                </a:solidFill>
              </a:rPr>
              <a:t>ПРИОРИТЕТНАЯ ТЕМА ОТЧЕТА ЗА 2017 ГОД</a:t>
            </a:r>
          </a:p>
        </p:txBody>
      </p:sp>
    </p:spTree>
    <p:extLst>
      <p:ext uri="{BB962C8B-B14F-4D97-AF65-F5344CB8AC3E}">
        <p14:creationId xmlns:p14="http://schemas.microsoft.com/office/powerpoint/2010/main" val="28241187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987823" y="1472539"/>
            <a:ext cx="5616625" cy="6492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ru-RU" altLang="ja-JP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Вклад в реализацию стратегических целей </a:t>
            </a:r>
            <a:r>
              <a:rPr lang="ru-RU" altLang="ja-JP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Госкорпорации</a:t>
            </a:r>
            <a:r>
              <a:rPr lang="ru-RU" altLang="ja-JP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altLang="ja-JP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Росатом</a:t>
            </a:r>
            <a:r>
              <a:rPr lang="ru-RU" altLang="ja-JP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altLang="ja-JP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87824" y="2204863"/>
            <a:ext cx="5616625" cy="6061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табильный рост выручки и портфеля заказов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новым бизнес-направлениям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Левая фигурная скобка 7"/>
          <p:cNvSpPr/>
          <p:nvPr/>
        </p:nvSpPr>
        <p:spPr>
          <a:xfrm>
            <a:off x="2771800" y="1472539"/>
            <a:ext cx="216023" cy="1338427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0" tIns="45716" rIns="91430" bIns="45716"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4437112"/>
            <a:ext cx="5430578" cy="58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Активная коммерческая деятельност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ь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623576" y="2132854"/>
            <a:ext cx="2145978" cy="2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623576" y="2132856"/>
            <a:ext cx="0" cy="14703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ListLeanHorizontalTextTopic1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983985" y="3356992"/>
            <a:ext cx="7320537" cy="50405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>
            <a:defPPr>
              <a:defRPr lang="ru-RU"/>
            </a:defPPr>
            <a:lvl1pPr algn="ctr">
              <a:defRPr cap="all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altLang="ja-JP" cap="none" dirty="0" smtClean="0"/>
              <a:t>НОВЫЕ БИЗНЕСЫ КАК БАЗИС ДОЛГОСРОЧНОГО РАЗВИТИЯ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347864" y="2963686"/>
            <a:ext cx="3024336" cy="321298"/>
          </a:xfrm>
          <a:prstGeom prst="rect">
            <a:avLst/>
          </a:prstGeom>
        </p:spPr>
        <p:txBody>
          <a:bodyPr wrap="square" lIns="91430" tIns="45716" rIns="91430" bIns="45716">
            <a:spAutoFit/>
          </a:bodyPr>
          <a:lstStyle/>
          <a:p>
            <a:pPr marL="0" lvl="1" algn="ctr" defTabSz="914303">
              <a:lnSpc>
                <a:spcPct val="93000"/>
              </a:lnSpc>
              <a:spcBef>
                <a:spcPts val="600"/>
              </a:spcBef>
              <a:buClr>
                <a:srgbClr val="414142"/>
              </a:buClr>
              <a:buSzPct val="100000"/>
              <a:defRPr/>
            </a:pPr>
            <a:r>
              <a:rPr lang="ru-RU" sz="1600" cap="all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 pitchFamily="34" charset="0"/>
              </a:rPr>
              <a:t>ТЕМА отчета – 2017</a:t>
            </a:r>
            <a:r>
              <a:rPr lang="ru-RU" sz="1600" cap="al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 pitchFamily="34" charset="0"/>
              </a:rPr>
              <a:t>:</a:t>
            </a:r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623576" y="3603215"/>
            <a:ext cx="34802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H="1">
            <a:off x="6300185" y="5053799"/>
            <a:ext cx="2304256" cy="0"/>
          </a:xfrm>
          <a:prstGeom prst="straightConnector1">
            <a:avLst/>
          </a:prstGeom>
          <a:ln w="190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33" idx="3"/>
          </p:cNvCxnSpPr>
          <p:nvPr/>
        </p:nvCxnSpPr>
        <p:spPr>
          <a:xfrm>
            <a:off x="8304522" y="3609020"/>
            <a:ext cx="299926" cy="0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8604441" y="3603216"/>
            <a:ext cx="7" cy="1450583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>
            <a:off x="611560" y="1272065"/>
            <a:ext cx="2160240" cy="705662"/>
          </a:xfrm>
          <a:prstGeom prst="rect">
            <a:avLst/>
          </a:prstGeom>
        </p:spPr>
        <p:txBody>
          <a:bodyPr wrap="square" lIns="91430" tIns="45716" rIns="91430" bIns="45716">
            <a:spAutoFit/>
          </a:bodyPr>
          <a:lstStyle/>
          <a:p>
            <a:pPr marL="0" lvl="1" algn="r" defTabSz="914303">
              <a:lnSpc>
                <a:spcPct val="93000"/>
              </a:lnSpc>
              <a:spcBef>
                <a:spcPts val="600"/>
              </a:spcBef>
              <a:buClr>
                <a:srgbClr val="414142"/>
              </a:buClr>
              <a:buSzPct val="100000"/>
              <a:defRPr/>
            </a:pPr>
            <a:r>
              <a:rPr lang="ru-RU" sz="1400" cap="al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 pitchFamily="34" charset="0"/>
              </a:rPr>
              <a:t>ПРЕДПОСЫЛКИ для выбора ключевой ТЕМЫ отчета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6300192" y="4478602"/>
            <a:ext cx="1944216" cy="501216"/>
          </a:xfrm>
          <a:prstGeom prst="rect">
            <a:avLst/>
          </a:prstGeom>
        </p:spPr>
        <p:txBody>
          <a:bodyPr wrap="square" lIns="91430" tIns="45716" rIns="91430" bIns="45716">
            <a:spAutoFit/>
          </a:bodyPr>
          <a:lstStyle/>
          <a:p>
            <a:pPr marL="0" lvl="1" defTabSz="914303">
              <a:lnSpc>
                <a:spcPct val="93000"/>
              </a:lnSpc>
              <a:spcBef>
                <a:spcPts val="600"/>
              </a:spcBef>
              <a:buClr>
                <a:srgbClr val="414142"/>
              </a:buClr>
              <a:buSzPct val="100000"/>
              <a:defRPr/>
            </a:pPr>
            <a:r>
              <a:rPr lang="ru-RU" sz="1400" cap="all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 pitchFamily="34" charset="0"/>
              </a:rPr>
              <a:t>НАПРАВЛЕНИЯ РАСКРЫТИЯ</a:t>
            </a:r>
          </a:p>
        </p:txBody>
      </p:sp>
      <p:sp>
        <p:nvSpPr>
          <p:cNvPr id="35" name="Левая фигурная скобка 34"/>
          <p:cNvSpPr/>
          <p:nvPr/>
        </p:nvSpPr>
        <p:spPr>
          <a:xfrm flipH="1">
            <a:off x="6042136" y="4437113"/>
            <a:ext cx="258049" cy="1233372"/>
          </a:xfrm>
          <a:prstGeom prst="leftBrac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0" tIns="45716" rIns="91430" bIns="45716" rtlCol="0" anchor="ctr"/>
          <a:lstStyle/>
          <a:p>
            <a:pPr algn="ctr"/>
            <a:endParaRPr lang="ru-RU"/>
          </a:p>
        </p:txBody>
      </p:sp>
      <p:sp>
        <p:nvSpPr>
          <p:cNvPr id="21" name="Заголовок 1"/>
          <p:cNvSpPr txBox="1">
            <a:spLocks/>
          </p:cNvSpPr>
          <p:nvPr/>
        </p:nvSpPr>
        <p:spPr bwMode="auto">
          <a:xfrm>
            <a:off x="539552" y="116632"/>
            <a:ext cx="8229600" cy="8640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0">
                <a:solidFill>
                  <a:srgbClr val="003274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400" kern="0" dirty="0" smtClean="0"/>
              <a:t>ПРИОРИТЕТНАЯ ТЕМА ОТЧЕТА ЗА 2017 ГОД</a:t>
            </a:r>
            <a:endParaRPr lang="ru-RU" sz="2400" kern="0" dirty="0"/>
          </a:p>
        </p:txBody>
      </p:sp>
      <p:sp>
        <p:nvSpPr>
          <p:cNvPr id="22" name="Объект 3"/>
          <p:cNvSpPr>
            <a:spLocks noGrp="1"/>
          </p:cNvSpPr>
          <p:nvPr>
            <p:ph idx="10"/>
          </p:nvPr>
        </p:nvSpPr>
        <p:spPr>
          <a:xfrm>
            <a:off x="3059832" y="6406266"/>
            <a:ext cx="5184576" cy="423735"/>
          </a:xfrm>
        </p:spPr>
        <p:txBody>
          <a:bodyPr/>
          <a:lstStyle/>
          <a:p>
            <a:r>
              <a:rPr lang="ru-RU" dirty="0"/>
              <a:t>ПРИОРИТЕТНЫЕ ТЕМЫ ОТЧЕТОВ ЗА 2017-2019 ГГ. 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11560" y="5085184"/>
            <a:ext cx="5430578" cy="58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6" rIns="91430" bIns="45716"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Последовательное освоение смежных рынков</a:t>
            </a:r>
          </a:p>
        </p:txBody>
      </p:sp>
    </p:spTree>
    <p:extLst>
      <p:ext uri="{BB962C8B-B14F-4D97-AF65-F5344CB8AC3E}">
        <p14:creationId xmlns:p14="http://schemas.microsoft.com/office/powerpoint/2010/main" val="1083739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ru-RU" dirty="0">
                <a:cs typeface="Arial" panose="020B0604020202020204" pitchFamily="34" charset="0"/>
              </a:rPr>
              <a:t>ОБЩЕСТВЕННОЕ </a:t>
            </a:r>
            <a:r>
              <a:rPr lang="ru-RU" dirty="0" smtClean="0">
                <a:cs typeface="Arial" panose="020B0604020202020204" pitchFamily="34" charset="0"/>
              </a:rPr>
              <a:t>ЗАВЕРЕНИЕ ОТЧЕТА</a:t>
            </a:r>
            <a:endParaRPr lang="ru-RU" dirty="0"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788024" y="1022400"/>
            <a:ext cx="0" cy="521491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9"/>
          <p:cNvSpPr>
            <a:spLocks noChangeArrowheads="1"/>
          </p:cNvSpPr>
          <p:nvPr/>
        </p:nvSpPr>
        <p:spPr bwMode="auto">
          <a:xfrm>
            <a:off x="2598737" y="2780928"/>
            <a:ext cx="4349527" cy="307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ja-JP" sz="1400" b="1" u="sng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СТАНДАРТ ИНТЕГРИРОВАННОЙ ОТЧЕТНОСТИ</a:t>
            </a:r>
            <a:endParaRPr lang="ru-RU" sz="1400" b="1" u="sng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22"/>
          <p:cNvSpPr>
            <a:spLocks noChangeArrowheads="1"/>
          </p:cNvSpPr>
          <p:nvPr/>
        </p:nvSpPr>
        <p:spPr bwMode="auto">
          <a:xfrm>
            <a:off x="1620381" y="5641503"/>
            <a:ext cx="6840051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u="sng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СТАНДАРТ ПУБЛИЧНОЙ ОТЧЕТНОСТИ АО «</a:t>
            </a:r>
            <a:r>
              <a:rPr lang="ru-RU" sz="1400" b="1" u="sng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АТОМЭНЕРГОМАШ»</a:t>
            </a:r>
            <a:endParaRPr lang="ru-RU" sz="1400" b="1" u="sng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5"/>
          <p:cNvSpPr>
            <a:spLocks noChangeArrowheads="1"/>
          </p:cNvSpPr>
          <p:nvPr/>
        </p:nvSpPr>
        <p:spPr bwMode="auto">
          <a:xfrm>
            <a:off x="515044" y="5938693"/>
            <a:ext cx="43449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3050" indent="-952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раскрыто 127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показателей</a:t>
            </a:r>
          </a:p>
        </p:txBody>
      </p:sp>
      <p:sp>
        <p:nvSpPr>
          <p:cNvPr id="19" name="Прямоугольник 23"/>
          <p:cNvSpPr>
            <a:spLocks noChangeArrowheads="1"/>
          </p:cNvSpPr>
          <p:nvPr/>
        </p:nvSpPr>
        <p:spPr bwMode="auto">
          <a:xfrm>
            <a:off x="486687" y="3082873"/>
            <a:ext cx="4244975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Фундаментальные концепции</a:t>
            </a:r>
          </a:p>
          <a:p>
            <a:pPr marL="273050" indent="-952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бизнес-модель </a:t>
            </a:r>
          </a:p>
          <a:p>
            <a:pPr marL="273050" indent="-952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капиталы</a:t>
            </a:r>
            <a:endParaRPr lang="en-US" sz="12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 Black" pitchFamily="34" charset="0"/>
            </a:endParaRPr>
          </a:p>
          <a:p>
            <a:pPr marL="273050" indent="-95250" algn="just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c</a:t>
            </a:r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оздание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стоимости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компании</a:t>
            </a:r>
          </a:p>
          <a:p>
            <a:pPr algn="just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 Black" pitchFamily="34" charset="0"/>
            </a:endParaRPr>
          </a:p>
          <a:p>
            <a:pPr algn="just"/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Обязательные элементы</a:t>
            </a:r>
          </a:p>
          <a:p>
            <a:pPr marL="273050" indent="-952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обзор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организации и внешняя среда</a:t>
            </a:r>
          </a:p>
          <a:p>
            <a:pPr marL="273050" indent="-952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управление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 Black" pitchFamily="34" charset="0"/>
            </a:endParaRPr>
          </a:p>
          <a:p>
            <a:pPr marL="273050" indent="-952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возможности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и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риски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 Black" pitchFamily="34" charset="0"/>
            </a:endParaRPr>
          </a:p>
          <a:p>
            <a:pPr marL="273050" indent="-952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стратегия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и распределение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ресурсов </a:t>
            </a:r>
          </a:p>
          <a:p>
            <a:pPr marL="273050" indent="-952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бизнес-модель</a:t>
            </a:r>
          </a:p>
          <a:p>
            <a:pPr marL="273050" indent="-952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деятельность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 Black" pitchFamily="34" charset="0"/>
            </a:endParaRPr>
          </a:p>
          <a:p>
            <a:pPr marL="273050" indent="-952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перспективы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на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будущее</a:t>
            </a:r>
            <a:endParaRPr lang="ru-RU" sz="12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 Black" pitchFamily="34" charset="0"/>
            </a:endParaRPr>
          </a:p>
        </p:txBody>
      </p:sp>
      <p:sp>
        <p:nvSpPr>
          <p:cNvPr id="21" name="Прямоугольник 9"/>
          <p:cNvSpPr>
            <a:spLocks noChangeArrowheads="1"/>
          </p:cNvSpPr>
          <p:nvPr/>
        </p:nvSpPr>
        <p:spPr bwMode="auto">
          <a:xfrm>
            <a:off x="504693" y="1742060"/>
            <a:ext cx="3938937" cy="10156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  <a:sym typeface="Arial Black" pitchFamily="34" charset="0"/>
              </a:rPr>
              <a:t>Стандарты</a:t>
            </a:r>
            <a:endParaRPr lang="ru-RU" sz="12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  <a:sym typeface="Arial Black" pitchFamily="34" charset="0"/>
            </a:endParaRPr>
          </a:p>
          <a:p>
            <a:pPr marL="273050" indent="-952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  <a:sym typeface="Arial Black" pitchFamily="34" charset="0"/>
              </a:rPr>
              <a:t>Универсальные стандарты 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  <a:sym typeface="Arial Black" pitchFamily="34" charset="0"/>
              </a:rPr>
              <a:t>GRI 101-103</a:t>
            </a:r>
            <a:endParaRPr lang="ru-RU" sz="1200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  <a:sym typeface="Arial Black" pitchFamily="34" charset="0"/>
            </a:endParaRPr>
          </a:p>
          <a:p>
            <a:pPr marL="273050" indent="-952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  <a:sym typeface="Arial Black" pitchFamily="34" charset="0"/>
              </a:rPr>
              <a:t>Тематические стандарты (в соответствии с результатами </a:t>
            </a:r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  <a:sym typeface="Arial Black" pitchFamily="34" charset="0"/>
              </a:rPr>
              <a:t>приоритизации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  <a:sym typeface="Arial Black" pitchFamily="34" charset="0"/>
              </a:rPr>
              <a:t> существенных тем)</a:t>
            </a:r>
            <a:endParaRPr lang="ru-RU" sz="1200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  <a:sym typeface="Arial Black" pitchFamily="34" charset="0"/>
            </a:endParaRPr>
          </a:p>
        </p:txBody>
      </p:sp>
      <p:sp>
        <p:nvSpPr>
          <p:cNvPr id="23" name="Прямоугольник 18"/>
          <p:cNvSpPr>
            <a:spLocks noChangeArrowheads="1"/>
          </p:cNvSpPr>
          <p:nvPr/>
        </p:nvSpPr>
        <p:spPr bwMode="auto">
          <a:xfrm>
            <a:off x="411182" y="1389655"/>
            <a:ext cx="4329782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  <a:sym typeface="Arial Black" pitchFamily="34" charset="0"/>
              </a:rPr>
              <a:t>СТАНДАРТЫ </a:t>
            </a:r>
            <a:r>
              <a:rPr lang="en-US" sz="1400" b="1" u="sng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  <a:sym typeface="Arial Black" pitchFamily="34" charset="0"/>
              </a:rPr>
              <a:t>GRI</a:t>
            </a:r>
            <a:r>
              <a:rPr lang="ru-RU" sz="1400" b="1" u="sng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  <a:sym typeface="Arial Black" pitchFamily="34" charset="0"/>
              </a:rPr>
              <a:t> </a:t>
            </a:r>
            <a:r>
              <a:rPr lang="en-US" sz="1400" b="1" u="sng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  <a:sym typeface="Arial Black" pitchFamily="34" charset="0"/>
              </a:rPr>
              <a:t>SRS</a:t>
            </a:r>
          </a:p>
        </p:txBody>
      </p:sp>
      <p:sp>
        <p:nvSpPr>
          <p:cNvPr id="25" name="Прямоугольник 23"/>
          <p:cNvSpPr>
            <a:spLocks noChangeArrowheads="1"/>
          </p:cNvSpPr>
          <p:nvPr/>
        </p:nvSpPr>
        <p:spPr bwMode="auto">
          <a:xfrm>
            <a:off x="4935537" y="3082873"/>
            <a:ext cx="4244975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Фундаментальные концепции</a:t>
            </a:r>
          </a:p>
          <a:p>
            <a:pPr marL="273050" indent="-952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бизнес-модель </a:t>
            </a:r>
            <a:endParaRPr lang="en-US" sz="12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 Black" pitchFamily="34" charset="0"/>
            </a:endParaRPr>
          </a:p>
          <a:p>
            <a:pPr marL="273050" indent="-952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капиталы</a:t>
            </a:r>
            <a:endParaRPr lang="en-US" sz="12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 Black" pitchFamily="34" charset="0"/>
            </a:endParaRPr>
          </a:p>
          <a:p>
            <a:pPr marL="273050" indent="-95250" algn="just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c</a:t>
            </a:r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оздание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стоимости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компании</a:t>
            </a:r>
          </a:p>
          <a:p>
            <a:pPr algn="just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 Black" pitchFamily="34" charset="0"/>
            </a:endParaRPr>
          </a:p>
          <a:p>
            <a:pPr algn="just"/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Обязательные элементы</a:t>
            </a:r>
          </a:p>
          <a:p>
            <a:pPr marL="273050" indent="-952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обзор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организации и внешняя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среда </a:t>
            </a:r>
            <a:r>
              <a:rPr lang="ru-RU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(расширение)</a:t>
            </a:r>
            <a:endParaRPr lang="ru-RU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Arial Black" pitchFamily="34" charset="0"/>
            </a:endParaRPr>
          </a:p>
          <a:p>
            <a:pPr marL="273050" indent="-952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управление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 Black" pitchFamily="34" charset="0"/>
            </a:endParaRPr>
          </a:p>
          <a:p>
            <a:pPr marL="273050" indent="-952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возможности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и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риски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 Black" pitchFamily="34" charset="0"/>
            </a:endParaRPr>
          </a:p>
          <a:p>
            <a:pPr marL="273050" indent="-952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стратегия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и распределение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ресурсов </a:t>
            </a:r>
          </a:p>
          <a:p>
            <a:pPr marL="273050" indent="-952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бизнес-модель</a:t>
            </a:r>
          </a:p>
          <a:p>
            <a:pPr marL="273050" indent="-952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деятельность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 Black" pitchFamily="34" charset="0"/>
            </a:endParaRPr>
          </a:p>
          <a:p>
            <a:pPr marL="273050" indent="-952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перспективы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на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будущее</a:t>
            </a:r>
            <a:endParaRPr lang="ru-RU" sz="12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 Black" pitchFamily="34" charset="0"/>
            </a:endParaRPr>
          </a:p>
        </p:txBody>
      </p:sp>
      <p:sp>
        <p:nvSpPr>
          <p:cNvPr id="26" name="Прямоугольник 9"/>
          <p:cNvSpPr>
            <a:spLocks noChangeArrowheads="1"/>
          </p:cNvSpPr>
          <p:nvPr/>
        </p:nvSpPr>
        <p:spPr bwMode="auto">
          <a:xfrm>
            <a:off x="4953543" y="1742060"/>
            <a:ext cx="3938937" cy="10156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  <a:sym typeface="Arial Black" pitchFamily="34" charset="0"/>
              </a:rPr>
              <a:t>Стандарты</a:t>
            </a:r>
            <a:endParaRPr lang="ru-RU" sz="12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  <a:sym typeface="Arial Black" pitchFamily="34" charset="0"/>
            </a:endParaRPr>
          </a:p>
          <a:p>
            <a:pPr marL="273050" indent="-952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  <a:sym typeface="Arial Black" pitchFamily="34" charset="0"/>
              </a:rPr>
              <a:t>Универсальные стандарты 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  <a:sym typeface="Arial Black" pitchFamily="34" charset="0"/>
              </a:rPr>
              <a:t>GRI 101-103</a:t>
            </a:r>
            <a:endParaRPr lang="ru-RU" sz="1200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  <a:sym typeface="Arial Black" pitchFamily="34" charset="0"/>
            </a:endParaRPr>
          </a:p>
          <a:p>
            <a:pPr marL="273050" indent="-952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  <a:sym typeface="Arial Black" pitchFamily="34" charset="0"/>
              </a:rPr>
              <a:t>Тематические стандарты (в соответствии с результатами </a:t>
            </a:r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  <a:sym typeface="Arial Black" pitchFamily="34" charset="0"/>
              </a:rPr>
              <a:t>приоритизации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  <a:sym typeface="Arial Black" pitchFamily="34" charset="0"/>
              </a:rPr>
              <a:t> существенных тем)</a:t>
            </a:r>
            <a:endParaRPr lang="ru-RU" sz="1200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  <a:sym typeface="Arial Black" pitchFamily="34" charset="0"/>
            </a:endParaRPr>
          </a:p>
        </p:txBody>
      </p:sp>
      <p:sp>
        <p:nvSpPr>
          <p:cNvPr id="27" name="Прямоугольник 15"/>
          <p:cNvSpPr>
            <a:spLocks noChangeArrowheads="1"/>
          </p:cNvSpPr>
          <p:nvPr/>
        </p:nvSpPr>
        <p:spPr bwMode="auto">
          <a:xfrm>
            <a:off x="4932040" y="5938693"/>
            <a:ext cx="43449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3050" indent="-95250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раскрытие не менее 120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 Black" pitchFamily="34" charset="0"/>
              </a:rPr>
              <a:t>показателей</a:t>
            </a:r>
          </a:p>
        </p:txBody>
      </p:sp>
      <p:sp>
        <p:nvSpPr>
          <p:cNvPr id="28" name="Прямоугольник 18"/>
          <p:cNvSpPr>
            <a:spLocks noChangeArrowheads="1"/>
          </p:cNvSpPr>
          <p:nvPr/>
        </p:nvSpPr>
        <p:spPr bwMode="auto">
          <a:xfrm>
            <a:off x="5138762" y="1393031"/>
            <a:ext cx="3969742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  <a:sym typeface="Arial Black" pitchFamily="34" charset="0"/>
              </a:rPr>
              <a:t>СТАНДАРТЫ </a:t>
            </a:r>
            <a:r>
              <a:rPr lang="en-US" sz="1400" b="1" u="sng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  <a:sym typeface="Arial Black" pitchFamily="34" charset="0"/>
              </a:rPr>
              <a:t>GRI</a:t>
            </a:r>
            <a:r>
              <a:rPr lang="ru-RU" sz="1400" b="1" u="sng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  <a:sym typeface="Arial Black" pitchFamily="34" charset="0"/>
              </a:rPr>
              <a:t> </a:t>
            </a:r>
            <a:r>
              <a:rPr lang="en-US" sz="1400" b="1" u="sng" dirty="0" smtClean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  <a:sym typeface="Arial Black" pitchFamily="34" charset="0"/>
              </a:rPr>
              <a:t>SRS</a:t>
            </a:r>
          </a:p>
        </p:txBody>
      </p:sp>
      <p:sp>
        <p:nvSpPr>
          <p:cNvPr id="22" name="Заголовок 1"/>
          <p:cNvSpPr txBox="1">
            <a:spLocks/>
          </p:cNvSpPr>
          <p:nvPr/>
        </p:nvSpPr>
        <p:spPr bwMode="auto">
          <a:xfrm>
            <a:off x="539552" y="116632"/>
            <a:ext cx="8229600" cy="8640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0">
                <a:solidFill>
                  <a:srgbClr val="003274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000" kern="0" dirty="0">
                <a:latin typeface="+mn-lt"/>
              </a:rPr>
              <a:t>РАСКРЫТИЕ ИНФОРМАЦИИ: ОСНОВНЫЕ ИЗМЕНЕНИЯ</a:t>
            </a:r>
          </a:p>
        </p:txBody>
      </p:sp>
      <p:sp>
        <p:nvSpPr>
          <p:cNvPr id="29" name="object 8"/>
          <p:cNvSpPr/>
          <p:nvPr/>
        </p:nvSpPr>
        <p:spPr>
          <a:xfrm>
            <a:off x="5868144" y="1052736"/>
            <a:ext cx="2396952" cy="328026"/>
          </a:xfrm>
          <a:custGeom>
            <a:avLst/>
            <a:gdLst/>
            <a:ahLst/>
            <a:cxnLst/>
            <a:rect l="l" t="t" r="r" b="b"/>
            <a:pathLst>
              <a:path w="1769745" h="391794">
                <a:moveTo>
                  <a:pt x="0" y="391667"/>
                </a:moveTo>
                <a:lnTo>
                  <a:pt x="1769364" y="391667"/>
                </a:lnTo>
                <a:lnTo>
                  <a:pt x="1769364" y="0"/>
                </a:lnTo>
                <a:lnTo>
                  <a:pt x="0" y="0"/>
                </a:lnTo>
                <a:lnTo>
                  <a:pt x="0" y="391667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 sz="1600" dirty="0"/>
          </a:p>
        </p:txBody>
      </p:sp>
      <p:sp>
        <p:nvSpPr>
          <p:cNvPr id="30" name="object 12"/>
          <p:cNvSpPr txBox="1"/>
          <p:nvPr/>
        </p:nvSpPr>
        <p:spPr>
          <a:xfrm>
            <a:off x="5891894" y="1069904"/>
            <a:ext cx="2396953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1800225" algn="l"/>
                <a:tab pos="3686175" algn="l"/>
              </a:tabLst>
            </a:pPr>
            <a:r>
              <a:rPr lang="ru-RU" sz="1600" b="1" spc="-10" dirty="0" smtClean="0">
                <a:solidFill>
                  <a:srgbClr val="FFFFFF"/>
                </a:solidFill>
                <a:cs typeface="Arial Narrow"/>
              </a:rPr>
              <a:t>Отчет 2017</a:t>
            </a:r>
            <a:endParaRPr sz="1600" baseline="1543" dirty="0">
              <a:cs typeface="Arial Narrow"/>
            </a:endParaRPr>
          </a:p>
        </p:txBody>
      </p:sp>
      <p:sp>
        <p:nvSpPr>
          <p:cNvPr id="31" name="object 8"/>
          <p:cNvSpPr/>
          <p:nvPr/>
        </p:nvSpPr>
        <p:spPr>
          <a:xfrm>
            <a:off x="1331642" y="1052736"/>
            <a:ext cx="2396952" cy="328026"/>
          </a:xfrm>
          <a:custGeom>
            <a:avLst/>
            <a:gdLst/>
            <a:ahLst/>
            <a:cxnLst/>
            <a:rect l="l" t="t" r="r" b="b"/>
            <a:pathLst>
              <a:path w="1769745" h="391794">
                <a:moveTo>
                  <a:pt x="0" y="391667"/>
                </a:moveTo>
                <a:lnTo>
                  <a:pt x="1769364" y="391667"/>
                </a:lnTo>
                <a:lnTo>
                  <a:pt x="1769364" y="0"/>
                </a:lnTo>
                <a:lnTo>
                  <a:pt x="0" y="0"/>
                </a:lnTo>
                <a:lnTo>
                  <a:pt x="0" y="391667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 sz="1600" dirty="0"/>
          </a:p>
        </p:txBody>
      </p:sp>
      <p:sp>
        <p:nvSpPr>
          <p:cNvPr id="32" name="object 12"/>
          <p:cNvSpPr txBox="1"/>
          <p:nvPr/>
        </p:nvSpPr>
        <p:spPr>
          <a:xfrm>
            <a:off x="1331640" y="1069904"/>
            <a:ext cx="2396953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1800225" algn="l"/>
                <a:tab pos="3686175" algn="l"/>
              </a:tabLst>
            </a:pPr>
            <a:r>
              <a:rPr lang="ru-RU" sz="1600" b="1" spc="-10" dirty="0" smtClean="0">
                <a:solidFill>
                  <a:srgbClr val="FFFFFF"/>
                </a:solidFill>
                <a:cs typeface="Arial Narrow"/>
              </a:rPr>
              <a:t>Отчет 2016</a:t>
            </a:r>
            <a:endParaRPr sz="1600" baseline="1543" dirty="0"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7967334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699590" cy="4248472"/>
          </a:xfrm>
        </p:spPr>
        <p:txBody>
          <a:bodyPr numCol="2"/>
          <a:lstStyle/>
          <a:p>
            <a:pPr marL="285750" indent="-200025"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Головачев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С.С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.,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Руководитель проекта Департамента коммуникаций </a:t>
            </a:r>
            <a:r>
              <a:rPr lang="ru-RU" sz="12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Госкорпорации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«</a:t>
            </a:r>
            <a:r>
              <a:rPr lang="ru-RU" sz="12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Росатом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pPr marL="285750" indent="-200025"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Зиновьев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В.Е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.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,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Начальник управления стратегического развития и реализации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проектов ОАО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ТКЗ «Красный котельщик»</a:t>
            </a:r>
          </a:p>
          <a:p>
            <a:pPr marL="285750" indent="-200025"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Никитин А.К.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,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Председатель правления ЭПЦ «</a:t>
            </a:r>
            <a:r>
              <a:rPr lang="ru-RU" sz="12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Беллона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00025"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Ойрах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М.И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.,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Генеральный директор ООО «Горизонт КФ»</a:t>
            </a:r>
          </a:p>
          <a:p>
            <a:pPr marL="285750" indent="-200025"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Петрунин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В.В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.,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Первый заместитель директора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АО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«ОКБМ им. И.И. Африкантова»</a:t>
            </a:r>
          </a:p>
          <a:p>
            <a:pPr marL="285750" indent="-200025"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Тимонов А.В.,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Директор департамента информационных и общественных связей АО «Концерн Росэнергоатом»</a:t>
            </a:r>
            <a:endParaRPr lang="ru-RU" sz="1200" dirty="0" smtClean="0">
              <a:solidFill>
                <a:schemeClr val="tx2">
                  <a:lumMod val="75000"/>
                </a:schemeClr>
              </a:solidFill>
              <a:latin typeface="Arial Black" pitchFamily="34" charset="0"/>
              <a:cs typeface="Arial" pitchFamily="34" charset="0"/>
            </a:endParaRPr>
          </a:p>
          <a:p>
            <a:pPr marL="285750" indent="-200025"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Феок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т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истова Е.Н.,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Управляющий директор по корпоративной ответственности, устойчивому развитию и социальному предпринимательству РСПП</a:t>
            </a:r>
          </a:p>
          <a:p>
            <a:pPr marL="285750" indent="-200025"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Хитров А.Ю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.</a:t>
            </a:r>
            <a:r>
              <a:rPr lang="en-US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,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Генеральный директор Союза работодателей атомной промышленности, энергетики и науки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России</a:t>
            </a:r>
          </a:p>
          <a:p>
            <a:pPr marL="285750" indent="-200025"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Саакян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Ю.З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.,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Генеральный директор АНО «Институт проблем естественных монополий»</a:t>
            </a:r>
          </a:p>
          <a:p>
            <a:pPr marL="285750" indent="-200025"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Белоусов П.А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.,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Заместитель декана по научной работе НИЯУ МИФИ, доцент</a:t>
            </a:r>
          </a:p>
          <a:p>
            <a:pPr marL="285750" indent="-200025"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Борисов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Ю.В.,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Заместитель председателя Российского профсоюза работников атомной энергетики и промышленности</a:t>
            </a:r>
            <a:endParaRPr lang="en-US" sz="12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00025"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Давыдова Н.Г.,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Директор АНО «Институт консалтинга экологических проектов»</a:t>
            </a:r>
          </a:p>
          <a:p>
            <a:pPr marL="285750" indent="-200025"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200" dirty="0" err="1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Хасиев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 А.В.,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Председатель межрегионального общественного экологического движения «Ока»</a:t>
            </a:r>
          </a:p>
          <a:p>
            <a:pPr marL="285750" indent="-200025"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Пименова В.А.,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Начальник управления стратегии АО ИК «АСЭ»</a:t>
            </a:r>
            <a:endParaRPr lang="en-US" sz="12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00025" algn="just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Сычев В.В.,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Специальный корреспондент МИА «Россия сегодня»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0"/>
          </p:nvPr>
        </p:nvSpPr>
        <p:spPr>
          <a:xfrm>
            <a:off x="3059832" y="6406266"/>
            <a:ext cx="5184576" cy="423735"/>
          </a:xfrm>
        </p:spPr>
        <p:txBody>
          <a:bodyPr/>
          <a:lstStyle/>
          <a:p>
            <a:r>
              <a:rPr lang="ru-RU" dirty="0"/>
              <a:t>КАРТА СУЩЕСТВЕННЫХ ТЕМ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980728"/>
            <a:ext cx="84835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Общественное заверение выполняется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представителями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заинтересованных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сторон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(далее – ЗС)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рамках процесса подготовки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Отчета.</a:t>
            </a:r>
            <a:endParaRPr lang="ru-RU" sz="1200" dirty="0" smtClean="0">
              <a:solidFill>
                <a:schemeClr val="tx2">
                  <a:lumMod val="75000"/>
                </a:schemeClr>
              </a:solidFill>
              <a:latin typeface="Arial Black" pitchFamily="34" charset="0"/>
              <a:cs typeface="Arial" pitchFamily="34" charset="0"/>
            </a:endParaRPr>
          </a:p>
          <a:p>
            <a:pPr algn="just"/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Результатом общественного заверения является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Заключение об общественном заверении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2915816" y="6314812"/>
            <a:ext cx="5256584" cy="4766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 algn="just" fontAlgn="base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tabLst>
                <a:tab pos="449263" algn="l"/>
              </a:tabLst>
            </a:pPr>
            <a:r>
              <a:rPr lang="ru-RU" sz="900" kern="0" dirty="0">
                <a:solidFill>
                  <a:schemeClr val="accent4">
                    <a:lumMod val="50000"/>
                  </a:schemeClr>
                </a:solidFill>
                <a:cs typeface="Calibri" pitchFamily="34" charset="0"/>
              </a:rPr>
              <a:t>* </a:t>
            </a:r>
            <a:r>
              <a:rPr lang="ru-RU" sz="900" kern="0" dirty="0" smtClean="0">
                <a:solidFill>
                  <a:schemeClr val="accent4">
                    <a:lumMod val="50000"/>
                  </a:schemeClr>
                </a:solidFill>
                <a:cs typeface="Calibri" pitchFamily="34" charset="0"/>
              </a:rPr>
              <a:t>Проектный список</a:t>
            </a:r>
            <a:endParaRPr lang="en-US" sz="900" kern="0" dirty="0">
              <a:solidFill>
                <a:schemeClr val="accent4">
                  <a:lumMod val="50000"/>
                </a:schemeClr>
              </a:solidFill>
              <a:cs typeface="Calibri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539552" y="116632"/>
            <a:ext cx="8229600" cy="8640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0">
                <a:solidFill>
                  <a:srgbClr val="003274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400" kern="0" dirty="0"/>
              <a:t>ОБЩЕСТВЕННОЕ </a:t>
            </a:r>
            <a:r>
              <a:rPr lang="ru-RU" sz="2400" kern="0" dirty="0" smtClean="0"/>
              <a:t>ЗАВЕРЕНИЕ ОТЧЕТА*</a:t>
            </a:r>
            <a:endParaRPr lang="ru-RU" sz="2400" kern="0" dirty="0"/>
          </a:p>
        </p:txBody>
      </p:sp>
    </p:spTree>
    <p:extLst>
      <p:ext uri="{BB962C8B-B14F-4D97-AF65-F5344CB8AC3E}">
        <p14:creationId xmlns:p14="http://schemas.microsoft.com/office/powerpoint/2010/main" val="11253406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295728" y="1260847"/>
            <a:ext cx="479591" cy="4661476"/>
          </a:xfrm>
          <a:prstGeom prst="rect">
            <a:avLst/>
          </a:prstGeom>
          <a:solidFill>
            <a:srgbClr val="FF0000">
              <a:alpha val="64000"/>
            </a:srgbClr>
          </a:solidFill>
          <a:ln>
            <a:solidFill>
              <a:schemeClr val="accent1">
                <a:lumMod val="20000"/>
                <a:lumOff val="80000"/>
                <a:alpha val="2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46127" y="1260847"/>
            <a:ext cx="4545953" cy="451836"/>
          </a:xfrm>
          <a:prstGeom prst="rect">
            <a:avLst/>
          </a:prstGeom>
          <a:solidFill>
            <a:srgbClr val="FF0000">
              <a:alpha val="64000"/>
            </a:srgbClr>
          </a:solidFill>
          <a:ln>
            <a:solidFill>
              <a:schemeClr val="accent1">
                <a:lumMod val="20000"/>
                <a:lumOff val="80000"/>
                <a:alpha val="2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760010" y="1724566"/>
            <a:ext cx="1224000" cy="3078000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solidFill>
              <a:schemeClr val="accent1">
                <a:lumMod val="20000"/>
                <a:lumOff val="80000"/>
                <a:alpha val="2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78743" y="1721704"/>
            <a:ext cx="3312000" cy="4212000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solidFill>
              <a:schemeClr val="accent1">
                <a:lumMod val="20000"/>
                <a:lumOff val="80000"/>
                <a:alpha val="2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Прямоугольник 163"/>
          <p:cNvSpPr/>
          <p:nvPr/>
        </p:nvSpPr>
        <p:spPr>
          <a:xfrm>
            <a:off x="755576" y="4793562"/>
            <a:ext cx="1224000" cy="1123200"/>
          </a:xfrm>
          <a:prstGeom prst="rect">
            <a:avLst/>
          </a:prstGeom>
          <a:solidFill>
            <a:srgbClr val="49D76E">
              <a:alpha val="79000"/>
            </a:srgbClr>
          </a:solidFill>
          <a:ln>
            <a:solidFill>
              <a:schemeClr val="accent1">
                <a:lumMod val="20000"/>
                <a:lumOff val="80000"/>
                <a:alpha val="2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 rot="16200000">
            <a:off x="-1675805" y="1357660"/>
            <a:ext cx="4008437" cy="42227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indent="180975" algn="just" defTabSz="914400">
              <a:tabLst>
                <a:tab pos="217488" algn="l"/>
              </a:tabLst>
              <a:defRPr/>
            </a:pPr>
            <a:r>
              <a:rPr lang="ru-RU" altLang="ja-JP" sz="1200" b="1" i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Существенные воздействия</a:t>
            </a: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5977613" y="5864950"/>
            <a:ext cx="4775200" cy="14446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indent="180975" algn="just" defTabSz="914400">
              <a:tabLst>
                <a:tab pos="217488" algn="l"/>
              </a:tabLst>
              <a:defRPr/>
            </a:pPr>
            <a:r>
              <a:rPr lang="ru-RU" altLang="ja-JP" sz="1200" b="1" i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Влияние на оценки </a:t>
            </a:r>
            <a:r>
              <a:rPr lang="ru-RU" altLang="ja-JP" sz="1200" b="1" i="1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стейкхолдеров</a:t>
            </a:r>
            <a:endParaRPr lang="ru-RU" altLang="ja-JP" sz="1200" b="1" i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1269" name="Прямоугольник 5"/>
          <p:cNvSpPr>
            <a:spLocks noChangeArrowheads="1"/>
          </p:cNvSpPr>
          <p:nvPr/>
        </p:nvSpPr>
        <p:spPr bwMode="auto">
          <a:xfrm>
            <a:off x="234367" y="4643635"/>
            <a:ext cx="6873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0,25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755575" y="1136619"/>
            <a:ext cx="1" cy="48099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endCxn id="11315" idx="0"/>
          </p:cNvCxnSpPr>
          <p:nvPr/>
        </p:nvCxnSpPr>
        <p:spPr>
          <a:xfrm>
            <a:off x="660692" y="5946608"/>
            <a:ext cx="5119892" cy="114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11" name="Прямоугольник 47"/>
          <p:cNvSpPr>
            <a:spLocks noChangeArrowheads="1"/>
          </p:cNvSpPr>
          <p:nvPr/>
        </p:nvSpPr>
        <p:spPr bwMode="auto">
          <a:xfrm>
            <a:off x="1692438" y="5961798"/>
            <a:ext cx="68738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0,25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12" name="Прямоугольник 48"/>
          <p:cNvSpPr>
            <a:spLocks noChangeArrowheads="1"/>
          </p:cNvSpPr>
          <p:nvPr/>
        </p:nvSpPr>
        <p:spPr bwMode="auto">
          <a:xfrm>
            <a:off x="266750" y="1569014"/>
            <a:ext cx="6889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0,9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13" name="Прямоугольник 49"/>
          <p:cNvSpPr>
            <a:spLocks noChangeArrowheads="1"/>
          </p:cNvSpPr>
          <p:nvPr/>
        </p:nvSpPr>
        <p:spPr bwMode="auto">
          <a:xfrm>
            <a:off x="4964732" y="5959499"/>
            <a:ext cx="68738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0,9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14" name="Прямоугольник 50"/>
          <p:cNvSpPr>
            <a:spLocks noChangeArrowheads="1"/>
          </p:cNvSpPr>
          <p:nvPr/>
        </p:nvSpPr>
        <p:spPr bwMode="auto">
          <a:xfrm>
            <a:off x="282625" y="1136619"/>
            <a:ext cx="6889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315" name="Прямоугольник 51"/>
          <p:cNvSpPr>
            <a:spLocks noChangeArrowheads="1"/>
          </p:cNvSpPr>
          <p:nvPr/>
        </p:nvSpPr>
        <p:spPr bwMode="auto">
          <a:xfrm>
            <a:off x="5436096" y="5958067"/>
            <a:ext cx="6889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6156176" y="2729880"/>
            <a:ext cx="406400" cy="415925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solidFill>
              <a:schemeClr val="accent1">
                <a:lumMod val="20000"/>
                <a:lumOff val="80000"/>
                <a:alpha val="2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6156176" y="2348880"/>
            <a:ext cx="406400" cy="381000"/>
          </a:xfrm>
          <a:prstGeom prst="rect">
            <a:avLst/>
          </a:prstGeom>
          <a:solidFill>
            <a:srgbClr val="FF0000">
              <a:alpha val="64000"/>
            </a:srgbClr>
          </a:solidFill>
          <a:ln>
            <a:solidFill>
              <a:schemeClr val="accent1">
                <a:lumMod val="20000"/>
                <a:lumOff val="80000"/>
                <a:alpha val="2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168051" y="3145805"/>
            <a:ext cx="406400" cy="401637"/>
          </a:xfrm>
          <a:prstGeom prst="rect">
            <a:avLst/>
          </a:prstGeom>
          <a:solidFill>
            <a:srgbClr val="92D050">
              <a:alpha val="79000"/>
            </a:srgbClr>
          </a:solidFill>
          <a:ln>
            <a:solidFill>
              <a:schemeClr val="accent1">
                <a:lumMod val="20000"/>
                <a:lumOff val="80000"/>
                <a:alpha val="2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55" name="Прямоугольник 91"/>
          <p:cNvSpPr>
            <a:spLocks noChangeArrowheads="1"/>
          </p:cNvSpPr>
          <p:nvPr/>
        </p:nvSpPr>
        <p:spPr bwMode="auto">
          <a:xfrm>
            <a:off x="6576864" y="2369343"/>
            <a:ext cx="2730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Детальное раскрытие</a:t>
            </a:r>
          </a:p>
        </p:txBody>
      </p:sp>
      <p:sp>
        <p:nvSpPr>
          <p:cNvPr id="11356" name="Прямоугольник 92"/>
          <p:cNvSpPr>
            <a:spLocks noChangeArrowheads="1"/>
          </p:cNvSpPr>
          <p:nvPr/>
        </p:nvSpPr>
        <p:spPr bwMode="auto">
          <a:xfrm>
            <a:off x="6520433" y="2680593"/>
            <a:ext cx="27320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Достаточное раскрытие 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GRI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основной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уровень) </a:t>
            </a:r>
          </a:p>
        </p:txBody>
      </p:sp>
      <p:sp>
        <p:nvSpPr>
          <p:cNvPr id="11357" name="Прямоугольник 93"/>
          <p:cNvSpPr>
            <a:spLocks noChangeArrowheads="1"/>
          </p:cNvSpPr>
          <p:nvPr/>
        </p:nvSpPr>
        <p:spPr bwMode="auto">
          <a:xfrm>
            <a:off x="6573689" y="3207543"/>
            <a:ext cx="273208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Arial" panose="020B0604020202020204" pitchFamily="34" charset="0"/>
                <a:cs typeface="Arial" panose="020B0604020202020204" pitchFamily="34" charset="0"/>
              </a:rPr>
              <a:t>Краткий комментарий</a:t>
            </a:r>
          </a:p>
        </p:txBody>
      </p:sp>
      <p:sp>
        <p:nvSpPr>
          <p:cNvPr id="11421" name="Прямоугольник 157"/>
          <p:cNvSpPr>
            <a:spLocks noChangeArrowheads="1"/>
          </p:cNvSpPr>
          <p:nvPr/>
        </p:nvSpPr>
        <p:spPr bwMode="auto">
          <a:xfrm>
            <a:off x="282624" y="5919909"/>
            <a:ext cx="6889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76" name="Прямоугольник 175"/>
          <p:cNvSpPr/>
          <p:nvPr/>
        </p:nvSpPr>
        <p:spPr>
          <a:xfrm>
            <a:off x="6562575" y="2348880"/>
            <a:ext cx="1835329" cy="373996"/>
          </a:xfrm>
          <a:prstGeom prst="rect">
            <a:avLst/>
          </a:prstGeom>
          <a:solidFill>
            <a:schemeClr val="tx2">
              <a:lumMod val="20000"/>
              <a:lumOff val="80000"/>
              <a:alpha val="38000"/>
            </a:schemeClr>
          </a:solidFill>
          <a:ln>
            <a:solidFill>
              <a:schemeClr val="accent1">
                <a:lumMod val="20000"/>
                <a:lumOff val="80000"/>
                <a:alpha val="2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Прямоугольник 176"/>
          <p:cNvSpPr/>
          <p:nvPr/>
        </p:nvSpPr>
        <p:spPr>
          <a:xfrm>
            <a:off x="6571060" y="3151520"/>
            <a:ext cx="1826844" cy="395922"/>
          </a:xfrm>
          <a:prstGeom prst="rect">
            <a:avLst/>
          </a:prstGeom>
          <a:solidFill>
            <a:schemeClr val="tx2">
              <a:lumMod val="20000"/>
              <a:lumOff val="80000"/>
              <a:alpha val="38000"/>
            </a:schemeClr>
          </a:solidFill>
          <a:ln>
            <a:solidFill>
              <a:schemeClr val="accent1">
                <a:lumMod val="20000"/>
                <a:lumOff val="80000"/>
                <a:alpha val="2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Прямоугольник 177"/>
          <p:cNvSpPr/>
          <p:nvPr/>
        </p:nvSpPr>
        <p:spPr>
          <a:xfrm>
            <a:off x="6575023" y="2709678"/>
            <a:ext cx="1795915" cy="415925"/>
          </a:xfrm>
          <a:prstGeom prst="rect">
            <a:avLst/>
          </a:prstGeom>
          <a:solidFill>
            <a:schemeClr val="bg1">
              <a:alpha val="38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9" name="Прямая соединительная линия 178"/>
          <p:cNvCxnSpPr/>
          <p:nvPr/>
        </p:nvCxnSpPr>
        <p:spPr>
          <a:xfrm flipV="1">
            <a:off x="765026" y="5473465"/>
            <a:ext cx="5082650" cy="1862"/>
          </a:xfrm>
          <a:prstGeom prst="line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Прямая соединительная линия 179"/>
          <p:cNvCxnSpPr/>
          <p:nvPr/>
        </p:nvCxnSpPr>
        <p:spPr>
          <a:xfrm>
            <a:off x="747840" y="4793562"/>
            <a:ext cx="1230903" cy="0"/>
          </a:xfrm>
          <a:prstGeom prst="line">
            <a:avLst/>
          </a:prstGeom>
          <a:ln w="12700">
            <a:solidFill>
              <a:schemeClr val="tx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Прямая соединительная линия 181"/>
          <p:cNvCxnSpPr/>
          <p:nvPr/>
        </p:nvCxnSpPr>
        <p:spPr>
          <a:xfrm>
            <a:off x="755576" y="4112697"/>
            <a:ext cx="5119891" cy="0"/>
          </a:xfrm>
          <a:prstGeom prst="line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3" name="Прямая соединительная линия 182"/>
          <p:cNvCxnSpPr/>
          <p:nvPr/>
        </p:nvCxnSpPr>
        <p:spPr>
          <a:xfrm>
            <a:off x="736462" y="3645024"/>
            <a:ext cx="5119891" cy="0"/>
          </a:xfrm>
          <a:prstGeom prst="line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Прямая соединительная линия 183"/>
          <p:cNvCxnSpPr/>
          <p:nvPr/>
        </p:nvCxnSpPr>
        <p:spPr>
          <a:xfrm>
            <a:off x="765026" y="3176593"/>
            <a:ext cx="5110441" cy="0"/>
          </a:xfrm>
          <a:prstGeom prst="line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5" name="Прямая соединительная линия 184"/>
          <p:cNvCxnSpPr/>
          <p:nvPr/>
        </p:nvCxnSpPr>
        <p:spPr>
          <a:xfrm>
            <a:off x="765026" y="2696287"/>
            <a:ext cx="5110441" cy="0"/>
          </a:xfrm>
          <a:prstGeom prst="line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Прямая соединительная линия 185"/>
          <p:cNvCxnSpPr/>
          <p:nvPr/>
        </p:nvCxnSpPr>
        <p:spPr>
          <a:xfrm>
            <a:off x="765026" y="2204864"/>
            <a:ext cx="5110441" cy="0"/>
          </a:xfrm>
          <a:prstGeom prst="line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7" name="Прямая соединительная линия 186"/>
          <p:cNvCxnSpPr/>
          <p:nvPr/>
        </p:nvCxnSpPr>
        <p:spPr>
          <a:xfrm>
            <a:off x="755575" y="1712683"/>
            <a:ext cx="5100778" cy="0"/>
          </a:xfrm>
          <a:prstGeom prst="line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4" name="Прямая соединительная линия 193"/>
          <p:cNvCxnSpPr/>
          <p:nvPr/>
        </p:nvCxnSpPr>
        <p:spPr>
          <a:xfrm>
            <a:off x="3227598" y="1136619"/>
            <a:ext cx="0" cy="4800562"/>
          </a:xfrm>
          <a:prstGeom prst="line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6" name="Прямая соединительная линия 195"/>
          <p:cNvCxnSpPr/>
          <p:nvPr/>
        </p:nvCxnSpPr>
        <p:spPr>
          <a:xfrm>
            <a:off x="1219940" y="1161127"/>
            <a:ext cx="27240" cy="4756790"/>
          </a:xfrm>
          <a:prstGeom prst="line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Прямая соединительная линия 196"/>
          <p:cNvCxnSpPr/>
          <p:nvPr/>
        </p:nvCxnSpPr>
        <p:spPr>
          <a:xfrm>
            <a:off x="1969620" y="4782541"/>
            <a:ext cx="14390" cy="1190756"/>
          </a:xfrm>
          <a:prstGeom prst="line">
            <a:avLst/>
          </a:prstGeom>
          <a:ln w="12700">
            <a:solidFill>
              <a:schemeClr val="tx1">
                <a:lumMod val="50000"/>
              </a:schemeClr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Прямая соединительная линия 198"/>
          <p:cNvCxnSpPr/>
          <p:nvPr/>
        </p:nvCxnSpPr>
        <p:spPr>
          <a:xfrm>
            <a:off x="2741047" y="1148718"/>
            <a:ext cx="0" cy="4797890"/>
          </a:xfrm>
          <a:prstGeom prst="line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Прямая соединительная линия 199"/>
          <p:cNvCxnSpPr/>
          <p:nvPr/>
        </p:nvCxnSpPr>
        <p:spPr>
          <a:xfrm>
            <a:off x="3726161" y="1148718"/>
            <a:ext cx="0" cy="4800562"/>
          </a:xfrm>
          <a:prstGeom prst="line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1" name="Прямая соединительная линия 200"/>
          <p:cNvCxnSpPr/>
          <p:nvPr/>
        </p:nvCxnSpPr>
        <p:spPr>
          <a:xfrm>
            <a:off x="4235710" y="1161127"/>
            <a:ext cx="0" cy="4772577"/>
          </a:xfrm>
          <a:prstGeom prst="line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Прямая соединительная линия 201"/>
          <p:cNvCxnSpPr/>
          <p:nvPr/>
        </p:nvCxnSpPr>
        <p:spPr>
          <a:xfrm>
            <a:off x="4739766" y="1161127"/>
            <a:ext cx="0" cy="4800562"/>
          </a:xfrm>
          <a:prstGeom prst="line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Прямая соединительная линия 203"/>
          <p:cNvCxnSpPr/>
          <p:nvPr/>
        </p:nvCxnSpPr>
        <p:spPr>
          <a:xfrm>
            <a:off x="5295726" y="1148718"/>
            <a:ext cx="0" cy="4800562"/>
          </a:xfrm>
          <a:prstGeom prst="line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444" name="Группа 11443"/>
          <p:cNvGrpSpPr/>
          <p:nvPr/>
        </p:nvGrpSpPr>
        <p:grpSpPr>
          <a:xfrm>
            <a:off x="3954817" y="2781889"/>
            <a:ext cx="378296" cy="280988"/>
            <a:chOff x="10722682" y="4156124"/>
            <a:chExt cx="378296" cy="280988"/>
          </a:xfrm>
        </p:grpSpPr>
        <p:sp>
          <p:nvSpPr>
            <p:cNvPr id="223" name="Овал 222"/>
            <p:cNvSpPr/>
            <p:nvPr/>
          </p:nvSpPr>
          <p:spPr>
            <a:xfrm>
              <a:off x="10722682" y="4156124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10740938" y="4183840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11446" name="Группа 11445"/>
          <p:cNvGrpSpPr/>
          <p:nvPr/>
        </p:nvGrpSpPr>
        <p:grpSpPr>
          <a:xfrm>
            <a:off x="2843808" y="4141975"/>
            <a:ext cx="363157" cy="295137"/>
            <a:chOff x="10659562" y="3868092"/>
            <a:chExt cx="363157" cy="295137"/>
          </a:xfrm>
        </p:grpSpPr>
        <p:sp>
          <p:nvSpPr>
            <p:cNvPr id="228" name="Овал 227"/>
            <p:cNvSpPr/>
            <p:nvPr/>
          </p:nvSpPr>
          <p:spPr>
            <a:xfrm>
              <a:off x="10722682" y="3868092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10659562" y="3917008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26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1247180" y="5191333"/>
            <a:ext cx="360040" cy="283063"/>
            <a:chOff x="-2772816" y="3396406"/>
            <a:chExt cx="360040" cy="283063"/>
          </a:xfrm>
        </p:grpSpPr>
        <p:sp>
          <p:nvSpPr>
            <p:cNvPr id="257" name="Овал 256"/>
            <p:cNvSpPr/>
            <p:nvPr/>
          </p:nvSpPr>
          <p:spPr>
            <a:xfrm>
              <a:off x="-2742815" y="3396406"/>
              <a:ext cx="300037" cy="280988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8" name="TextBox 257"/>
            <p:cNvSpPr txBox="1"/>
            <p:nvPr/>
          </p:nvSpPr>
          <p:spPr>
            <a:xfrm>
              <a:off x="-2772816" y="3433248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n-US" sz="1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1438673" y="4255207"/>
            <a:ext cx="360040" cy="280988"/>
            <a:chOff x="10116616" y="3940100"/>
            <a:chExt cx="360040" cy="280988"/>
          </a:xfrm>
        </p:grpSpPr>
        <p:sp>
          <p:nvSpPr>
            <p:cNvPr id="123" name="Овал 122"/>
            <p:cNvSpPr/>
            <p:nvPr/>
          </p:nvSpPr>
          <p:spPr>
            <a:xfrm>
              <a:off x="10146618" y="3940100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10116616" y="3967816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17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1187556" y="4244875"/>
            <a:ext cx="360040" cy="280988"/>
            <a:chOff x="9828584" y="4099514"/>
            <a:chExt cx="360040" cy="280988"/>
          </a:xfrm>
        </p:grpSpPr>
        <p:sp>
          <p:nvSpPr>
            <p:cNvPr id="126" name="Овал 125"/>
            <p:cNvSpPr/>
            <p:nvPr/>
          </p:nvSpPr>
          <p:spPr>
            <a:xfrm>
              <a:off x="9858586" y="4099514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9828584" y="4127230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19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1868781" y="4075301"/>
            <a:ext cx="360040" cy="280988"/>
            <a:chOff x="10260632" y="4012108"/>
            <a:chExt cx="360040" cy="280988"/>
          </a:xfrm>
        </p:grpSpPr>
        <p:sp>
          <p:nvSpPr>
            <p:cNvPr id="138" name="Овал 137"/>
            <p:cNvSpPr/>
            <p:nvPr/>
          </p:nvSpPr>
          <p:spPr>
            <a:xfrm>
              <a:off x="10290634" y="4012108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10260632" y="4039824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16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1201012" y="4936623"/>
            <a:ext cx="360040" cy="280988"/>
            <a:chOff x="-1036659" y="3169955"/>
            <a:chExt cx="360040" cy="280988"/>
          </a:xfrm>
        </p:grpSpPr>
        <p:sp>
          <p:nvSpPr>
            <p:cNvPr id="216" name="Овал 215"/>
            <p:cNvSpPr/>
            <p:nvPr/>
          </p:nvSpPr>
          <p:spPr>
            <a:xfrm>
              <a:off x="-1008620" y="3169955"/>
              <a:ext cx="300037" cy="280988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-1036659" y="3200995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3701523" y="3194102"/>
            <a:ext cx="360040" cy="280988"/>
            <a:chOff x="10260632" y="4012108"/>
            <a:chExt cx="360040" cy="280988"/>
          </a:xfrm>
        </p:grpSpPr>
        <p:sp>
          <p:nvSpPr>
            <p:cNvPr id="168" name="Овал 167"/>
            <p:cNvSpPr/>
            <p:nvPr/>
          </p:nvSpPr>
          <p:spPr>
            <a:xfrm>
              <a:off x="10290634" y="4012108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10260632" y="4039824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1952480" y="5059610"/>
            <a:ext cx="360040" cy="280988"/>
            <a:chOff x="10188624" y="3475993"/>
            <a:chExt cx="360040" cy="280988"/>
          </a:xfrm>
        </p:grpSpPr>
        <p:sp>
          <p:nvSpPr>
            <p:cNvPr id="172" name="Овал 171"/>
            <p:cNvSpPr/>
            <p:nvPr/>
          </p:nvSpPr>
          <p:spPr>
            <a:xfrm>
              <a:off x="10218626" y="3475993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10188624" y="3503709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2339752" y="5562079"/>
            <a:ext cx="360040" cy="280988"/>
            <a:chOff x="10875211" y="4012108"/>
            <a:chExt cx="360040" cy="280988"/>
          </a:xfrm>
        </p:grpSpPr>
        <p:sp>
          <p:nvSpPr>
            <p:cNvPr id="191" name="Овал 190"/>
            <p:cNvSpPr/>
            <p:nvPr/>
          </p:nvSpPr>
          <p:spPr>
            <a:xfrm>
              <a:off x="10905213" y="4012108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10875211" y="4039824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442" name="Группа 11441"/>
          <p:cNvGrpSpPr/>
          <p:nvPr/>
        </p:nvGrpSpPr>
        <p:grpSpPr>
          <a:xfrm>
            <a:off x="5137869" y="1366935"/>
            <a:ext cx="366421" cy="280988"/>
            <a:chOff x="10794690" y="4156124"/>
            <a:chExt cx="366421" cy="280988"/>
          </a:xfrm>
        </p:grpSpPr>
        <p:sp>
          <p:nvSpPr>
            <p:cNvPr id="217" name="Овал 216"/>
            <p:cNvSpPr/>
            <p:nvPr/>
          </p:nvSpPr>
          <p:spPr>
            <a:xfrm>
              <a:off x="10794690" y="4156124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10801071" y="4183840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3439064" y="4563668"/>
            <a:ext cx="360040" cy="286568"/>
            <a:chOff x="10260632" y="4156124"/>
            <a:chExt cx="360040" cy="280988"/>
          </a:xfrm>
        </p:grpSpPr>
        <p:sp>
          <p:nvSpPr>
            <p:cNvPr id="260" name="Овал 259"/>
            <p:cNvSpPr/>
            <p:nvPr/>
          </p:nvSpPr>
          <p:spPr>
            <a:xfrm>
              <a:off x="10290634" y="4156124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1" name="TextBox 260"/>
            <p:cNvSpPr txBox="1"/>
            <p:nvPr/>
          </p:nvSpPr>
          <p:spPr>
            <a:xfrm>
              <a:off x="10260632" y="4183844"/>
              <a:ext cx="360040" cy="246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n-US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0" name="Прямоугольник 39"/>
          <p:cNvSpPr/>
          <p:nvPr/>
        </p:nvSpPr>
        <p:spPr>
          <a:xfrm>
            <a:off x="6141192" y="2102659"/>
            <a:ext cx="222689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Перечень тем </a:t>
            </a:r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– в </a:t>
            </a:r>
            <a:r>
              <a:rPr lang="ru-RU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Приложении</a:t>
            </a:r>
            <a:endParaRPr lang="ru-RU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12" name="Группа 211"/>
          <p:cNvGrpSpPr/>
          <p:nvPr/>
        </p:nvGrpSpPr>
        <p:grpSpPr>
          <a:xfrm>
            <a:off x="3443622" y="2673146"/>
            <a:ext cx="360040" cy="280988"/>
            <a:chOff x="9972600" y="4084116"/>
            <a:chExt cx="360040" cy="280988"/>
          </a:xfrm>
        </p:grpSpPr>
        <p:sp>
          <p:nvSpPr>
            <p:cNvPr id="213" name="Овал 212"/>
            <p:cNvSpPr/>
            <p:nvPr/>
          </p:nvSpPr>
          <p:spPr>
            <a:xfrm>
              <a:off x="10002602" y="4084116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9972600" y="4111832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</p:grpSp>
      <p:grpSp>
        <p:nvGrpSpPr>
          <p:cNvPr id="135" name="Группа 134"/>
          <p:cNvGrpSpPr/>
          <p:nvPr/>
        </p:nvGrpSpPr>
        <p:grpSpPr>
          <a:xfrm>
            <a:off x="4777829" y="1845239"/>
            <a:ext cx="360040" cy="280988"/>
            <a:chOff x="10692680" y="3868092"/>
            <a:chExt cx="360040" cy="280988"/>
          </a:xfrm>
        </p:grpSpPr>
        <p:sp>
          <p:nvSpPr>
            <p:cNvPr id="136" name="Овал 135"/>
            <p:cNvSpPr/>
            <p:nvPr/>
          </p:nvSpPr>
          <p:spPr>
            <a:xfrm>
              <a:off x="10722682" y="3868092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10692680" y="3885475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19" name="Прямая соединительная линия 118"/>
          <p:cNvCxnSpPr/>
          <p:nvPr/>
        </p:nvCxnSpPr>
        <p:spPr>
          <a:xfrm>
            <a:off x="755575" y="5010046"/>
            <a:ext cx="5119891" cy="0"/>
          </a:xfrm>
          <a:prstGeom prst="line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1746681" y="1161127"/>
            <a:ext cx="0" cy="4761196"/>
          </a:xfrm>
          <a:prstGeom prst="line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5" name="Группа 124"/>
          <p:cNvGrpSpPr/>
          <p:nvPr/>
        </p:nvGrpSpPr>
        <p:grpSpPr>
          <a:xfrm>
            <a:off x="1432175" y="3855466"/>
            <a:ext cx="360040" cy="286509"/>
            <a:chOff x="10692680" y="3868092"/>
            <a:chExt cx="360040" cy="286509"/>
          </a:xfrm>
        </p:grpSpPr>
        <p:sp>
          <p:nvSpPr>
            <p:cNvPr id="128" name="Овал 127"/>
            <p:cNvSpPr/>
            <p:nvPr/>
          </p:nvSpPr>
          <p:spPr>
            <a:xfrm>
              <a:off x="10722682" y="3868092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0692680" y="3908380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7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0" name="Прямоугольник 5"/>
          <p:cNvSpPr>
            <a:spLocks noChangeArrowheads="1"/>
          </p:cNvSpPr>
          <p:nvPr/>
        </p:nvSpPr>
        <p:spPr bwMode="auto">
          <a:xfrm>
            <a:off x="268338" y="3496095"/>
            <a:ext cx="6873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0,5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Прямоугольник 5"/>
          <p:cNvSpPr>
            <a:spLocks noChangeArrowheads="1"/>
          </p:cNvSpPr>
          <p:nvPr/>
        </p:nvSpPr>
        <p:spPr bwMode="auto">
          <a:xfrm>
            <a:off x="2883904" y="5973297"/>
            <a:ext cx="6873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0,5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0" name="Группа 139"/>
          <p:cNvGrpSpPr/>
          <p:nvPr/>
        </p:nvGrpSpPr>
        <p:grpSpPr>
          <a:xfrm>
            <a:off x="3315520" y="3630623"/>
            <a:ext cx="360040" cy="286568"/>
            <a:chOff x="10260632" y="4156124"/>
            <a:chExt cx="360040" cy="280988"/>
          </a:xfrm>
        </p:grpSpPr>
        <p:sp>
          <p:nvSpPr>
            <p:cNvPr id="141" name="Овал 140"/>
            <p:cNvSpPr/>
            <p:nvPr/>
          </p:nvSpPr>
          <p:spPr>
            <a:xfrm>
              <a:off x="10290634" y="4156124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10260632" y="4183844"/>
              <a:ext cx="360040" cy="246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9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0" name="Группа 149"/>
          <p:cNvGrpSpPr/>
          <p:nvPr/>
        </p:nvGrpSpPr>
        <p:grpSpPr>
          <a:xfrm>
            <a:off x="1943579" y="4745285"/>
            <a:ext cx="360040" cy="286568"/>
            <a:chOff x="10260632" y="4156124"/>
            <a:chExt cx="360040" cy="280988"/>
          </a:xfrm>
        </p:grpSpPr>
        <p:sp>
          <p:nvSpPr>
            <p:cNvPr id="151" name="Овал 150"/>
            <p:cNvSpPr/>
            <p:nvPr/>
          </p:nvSpPr>
          <p:spPr>
            <a:xfrm>
              <a:off x="10290634" y="4156124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10260632" y="4183844"/>
              <a:ext cx="360040" cy="2462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13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53" name="Прямая соединительная линия 152"/>
          <p:cNvCxnSpPr/>
          <p:nvPr/>
        </p:nvCxnSpPr>
        <p:spPr>
          <a:xfrm>
            <a:off x="765026" y="4553579"/>
            <a:ext cx="5082650" cy="4146"/>
          </a:xfrm>
          <a:prstGeom prst="line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5" name="Группа 154"/>
          <p:cNvGrpSpPr/>
          <p:nvPr/>
        </p:nvGrpSpPr>
        <p:grpSpPr>
          <a:xfrm>
            <a:off x="2336536" y="3387474"/>
            <a:ext cx="360040" cy="280988"/>
            <a:chOff x="10260632" y="3796084"/>
            <a:chExt cx="360040" cy="280988"/>
          </a:xfrm>
        </p:grpSpPr>
        <p:sp>
          <p:nvSpPr>
            <p:cNvPr id="158" name="Овал 157"/>
            <p:cNvSpPr/>
            <p:nvPr/>
          </p:nvSpPr>
          <p:spPr>
            <a:xfrm>
              <a:off x="10290634" y="3796084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10260632" y="3823800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n-US" sz="1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2" name="Группа 131"/>
          <p:cNvGrpSpPr/>
          <p:nvPr/>
        </p:nvGrpSpPr>
        <p:grpSpPr>
          <a:xfrm>
            <a:off x="1482416" y="4500625"/>
            <a:ext cx="378296" cy="280988"/>
            <a:chOff x="10650674" y="4156124"/>
            <a:chExt cx="378296" cy="280988"/>
          </a:xfrm>
        </p:grpSpPr>
        <p:sp>
          <p:nvSpPr>
            <p:cNvPr id="133" name="Овал 132"/>
            <p:cNvSpPr/>
            <p:nvPr/>
          </p:nvSpPr>
          <p:spPr>
            <a:xfrm>
              <a:off x="10650674" y="4156124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10668930" y="4183840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0" name="Группа 159"/>
          <p:cNvGrpSpPr/>
          <p:nvPr/>
        </p:nvGrpSpPr>
        <p:grpSpPr>
          <a:xfrm>
            <a:off x="2230988" y="3755260"/>
            <a:ext cx="360040" cy="280988"/>
            <a:chOff x="9900592" y="3475993"/>
            <a:chExt cx="360040" cy="280988"/>
          </a:xfrm>
        </p:grpSpPr>
        <p:sp>
          <p:nvSpPr>
            <p:cNvPr id="161" name="Овал 160"/>
            <p:cNvSpPr/>
            <p:nvPr/>
          </p:nvSpPr>
          <p:spPr>
            <a:xfrm>
              <a:off x="9930594" y="3475993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9900592" y="3503709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n-US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3" name="Группа 162"/>
          <p:cNvGrpSpPr/>
          <p:nvPr/>
        </p:nvGrpSpPr>
        <p:grpSpPr>
          <a:xfrm>
            <a:off x="1924325" y="4501553"/>
            <a:ext cx="360040" cy="280988"/>
            <a:chOff x="9972600" y="3796084"/>
            <a:chExt cx="360040" cy="280988"/>
          </a:xfrm>
        </p:grpSpPr>
        <p:sp>
          <p:nvSpPr>
            <p:cNvPr id="165" name="Овал 164"/>
            <p:cNvSpPr/>
            <p:nvPr/>
          </p:nvSpPr>
          <p:spPr>
            <a:xfrm>
              <a:off x="10002602" y="3796084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9972600" y="3823800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7" name="Группа 166"/>
          <p:cNvGrpSpPr/>
          <p:nvPr/>
        </p:nvGrpSpPr>
        <p:grpSpPr>
          <a:xfrm>
            <a:off x="1465775" y="4988114"/>
            <a:ext cx="360040" cy="283063"/>
            <a:chOff x="-2772816" y="3396406"/>
            <a:chExt cx="360040" cy="283063"/>
          </a:xfrm>
        </p:grpSpPr>
        <p:sp>
          <p:nvSpPr>
            <p:cNvPr id="175" name="Овал 174"/>
            <p:cNvSpPr/>
            <p:nvPr/>
          </p:nvSpPr>
          <p:spPr>
            <a:xfrm>
              <a:off x="-2742815" y="3396406"/>
              <a:ext cx="300037" cy="280988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-2772816" y="3433248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21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9" name="Группа 188"/>
          <p:cNvGrpSpPr/>
          <p:nvPr/>
        </p:nvGrpSpPr>
        <p:grpSpPr>
          <a:xfrm>
            <a:off x="2325804" y="4648103"/>
            <a:ext cx="360040" cy="280988"/>
            <a:chOff x="10188624" y="3475993"/>
            <a:chExt cx="360040" cy="280988"/>
          </a:xfrm>
        </p:grpSpPr>
        <p:sp>
          <p:nvSpPr>
            <p:cNvPr id="190" name="Овал 189"/>
            <p:cNvSpPr/>
            <p:nvPr/>
          </p:nvSpPr>
          <p:spPr>
            <a:xfrm>
              <a:off x="10218626" y="3475993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10188624" y="3503709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22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5" name="Группа 194"/>
          <p:cNvGrpSpPr/>
          <p:nvPr/>
        </p:nvGrpSpPr>
        <p:grpSpPr>
          <a:xfrm>
            <a:off x="1914191" y="4272591"/>
            <a:ext cx="360040" cy="280988"/>
            <a:chOff x="10188624" y="3475993"/>
            <a:chExt cx="360040" cy="280988"/>
          </a:xfrm>
        </p:grpSpPr>
        <p:sp>
          <p:nvSpPr>
            <p:cNvPr id="203" name="Овал 202"/>
            <p:cNvSpPr/>
            <p:nvPr/>
          </p:nvSpPr>
          <p:spPr>
            <a:xfrm>
              <a:off x="10218626" y="3475993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10188624" y="3503709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9" name="Группа 208"/>
          <p:cNvGrpSpPr/>
          <p:nvPr/>
        </p:nvGrpSpPr>
        <p:grpSpPr>
          <a:xfrm>
            <a:off x="2336536" y="3161174"/>
            <a:ext cx="360040" cy="280988"/>
            <a:chOff x="10260632" y="4012108"/>
            <a:chExt cx="360040" cy="280988"/>
          </a:xfrm>
        </p:grpSpPr>
        <p:sp>
          <p:nvSpPr>
            <p:cNvPr id="210" name="Овал 209"/>
            <p:cNvSpPr/>
            <p:nvPr/>
          </p:nvSpPr>
          <p:spPr>
            <a:xfrm>
              <a:off x="10290634" y="4012108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10260632" y="4039824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215" name="Прямая соединительная линия 214"/>
          <p:cNvCxnSpPr/>
          <p:nvPr/>
        </p:nvCxnSpPr>
        <p:spPr>
          <a:xfrm>
            <a:off x="2254364" y="1136619"/>
            <a:ext cx="0" cy="4797085"/>
          </a:xfrm>
          <a:prstGeom prst="line">
            <a:avLst/>
          </a:prstGeom>
          <a:ln w="12700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2" name="Группа 221"/>
          <p:cNvGrpSpPr/>
          <p:nvPr/>
        </p:nvGrpSpPr>
        <p:grpSpPr>
          <a:xfrm>
            <a:off x="2669791" y="4317110"/>
            <a:ext cx="360040" cy="280988"/>
            <a:chOff x="10260632" y="4012108"/>
            <a:chExt cx="360040" cy="280988"/>
          </a:xfrm>
        </p:grpSpPr>
        <p:sp>
          <p:nvSpPr>
            <p:cNvPr id="225" name="Овал 224"/>
            <p:cNvSpPr/>
            <p:nvPr/>
          </p:nvSpPr>
          <p:spPr>
            <a:xfrm>
              <a:off x="10290634" y="4012108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10260632" y="4039824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n-US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3" name="Группа 232"/>
          <p:cNvGrpSpPr/>
          <p:nvPr/>
        </p:nvGrpSpPr>
        <p:grpSpPr>
          <a:xfrm>
            <a:off x="1189938" y="4536195"/>
            <a:ext cx="360040" cy="280988"/>
            <a:chOff x="9828584" y="4099514"/>
            <a:chExt cx="360040" cy="280988"/>
          </a:xfrm>
        </p:grpSpPr>
        <p:sp>
          <p:nvSpPr>
            <p:cNvPr id="236" name="Овал 235"/>
            <p:cNvSpPr/>
            <p:nvPr/>
          </p:nvSpPr>
          <p:spPr>
            <a:xfrm>
              <a:off x="9858586" y="4099514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9828584" y="4127230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25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9" name="Группа 148"/>
          <p:cNvGrpSpPr/>
          <p:nvPr/>
        </p:nvGrpSpPr>
        <p:grpSpPr>
          <a:xfrm>
            <a:off x="1216556" y="4947187"/>
            <a:ext cx="360040" cy="280988"/>
            <a:chOff x="10875211" y="4012108"/>
            <a:chExt cx="360040" cy="280988"/>
          </a:xfrm>
        </p:grpSpPr>
        <p:sp>
          <p:nvSpPr>
            <p:cNvPr id="154" name="Овал 153"/>
            <p:cNvSpPr/>
            <p:nvPr/>
          </p:nvSpPr>
          <p:spPr>
            <a:xfrm>
              <a:off x="10905213" y="4012108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10875211" y="4039824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12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7" name="Группа 156"/>
          <p:cNvGrpSpPr/>
          <p:nvPr/>
        </p:nvGrpSpPr>
        <p:grpSpPr>
          <a:xfrm>
            <a:off x="1465774" y="4988114"/>
            <a:ext cx="360040" cy="280988"/>
            <a:chOff x="10875211" y="4012108"/>
            <a:chExt cx="360040" cy="280988"/>
          </a:xfrm>
        </p:grpSpPr>
        <p:sp>
          <p:nvSpPr>
            <p:cNvPr id="170" name="Овал 169"/>
            <p:cNvSpPr/>
            <p:nvPr/>
          </p:nvSpPr>
          <p:spPr>
            <a:xfrm>
              <a:off x="10905213" y="4012108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10875211" y="4039824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ru-RU" sz="1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198" name="Группа 197"/>
          <p:cNvGrpSpPr/>
          <p:nvPr/>
        </p:nvGrpSpPr>
        <p:grpSpPr>
          <a:xfrm>
            <a:off x="1247180" y="5193408"/>
            <a:ext cx="360040" cy="280988"/>
            <a:chOff x="10875211" y="4012108"/>
            <a:chExt cx="360040" cy="280988"/>
          </a:xfrm>
        </p:grpSpPr>
        <p:sp>
          <p:nvSpPr>
            <p:cNvPr id="206" name="Овал 205"/>
            <p:cNvSpPr/>
            <p:nvPr/>
          </p:nvSpPr>
          <p:spPr>
            <a:xfrm>
              <a:off x="10905213" y="4012108"/>
              <a:ext cx="300037" cy="280988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10875211" y="4039824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11</a:t>
              </a:r>
              <a:endParaRPr lang="ru-RU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8" name="Содержимое 2"/>
          <p:cNvSpPr txBox="1">
            <a:spLocks/>
          </p:cNvSpPr>
          <p:nvPr/>
        </p:nvSpPr>
        <p:spPr bwMode="auto">
          <a:xfrm>
            <a:off x="2875998" y="6346435"/>
            <a:ext cx="5256584" cy="47667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 algn="just" fontAlgn="base">
              <a:lnSpc>
                <a:spcPct val="110000"/>
              </a:lnSpc>
              <a:spcBef>
                <a:spcPct val="40000"/>
              </a:spcBef>
              <a:spcAft>
                <a:spcPct val="20000"/>
              </a:spcAft>
              <a:tabLst>
                <a:tab pos="449263" algn="l"/>
              </a:tabLst>
            </a:pPr>
            <a:r>
              <a:rPr lang="ru-RU" sz="1100" kern="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* </a:t>
            </a:r>
            <a:r>
              <a:rPr lang="ru-RU" sz="1100" kern="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Актуализирована в ноябре 2016 года</a:t>
            </a:r>
            <a:endParaRPr lang="en-US" sz="1100" kern="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Заголовок 1"/>
          <p:cNvSpPr txBox="1">
            <a:spLocks/>
          </p:cNvSpPr>
          <p:nvPr/>
        </p:nvSpPr>
        <p:spPr bwMode="auto">
          <a:xfrm>
            <a:off x="539552" y="116632"/>
            <a:ext cx="8229600" cy="8640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0">
                <a:solidFill>
                  <a:srgbClr val="003274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400" kern="0" dirty="0"/>
              <a:t>КАРТА СУЩЕСТВЕННЫХ ТЕМ*</a:t>
            </a:r>
          </a:p>
        </p:txBody>
      </p:sp>
      <p:sp>
        <p:nvSpPr>
          <p:cNvPr id="148" name="Объект 3"/>
          <p:cNvSpPr>
            <a:spLocks noGrp="1"/>
          </p:cNvSpPr>
          <p:nvPr>
            <p:ph idx="4294967295"/>
          </p:nvPr>
        </p:nvSpPr>
        <p:spPr>
          <a:xfrm>
            <a:off x="3056946" y="6399372"/>
            <a:ext cx="5184576" cy="42373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ru-RU" sz="1200" dirty="0">
                <a:solidFill>
                  <a:srgbClr val="6D6E71"/>
                </a:solidFill>
              </a:rPr>
              <a:t>ОБЩАЯ СТРУКТУРА ОТЧЕТА</a:t>
            </a:r>
          </a:p>
        </p:txBody>
      </p:sp>
    </p:spTree>
    <p:extLst>
      <p:ext uri="{BB962C8B-B14F-4D97-AF65-F5344CB8AC3E}">
        <p14:creationId xmlns:p14="http://schemas.microsoft.com/office/powerpoint/2010/main" val="8700251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ru-RU" dirty="0"/>
              <a:t>УЧЕТ РЕКОМЕНДАЦИЙ ТЕКУЩЕЙ ОТЧЕТНОЙ КАМПАНИИ </a:t>
            </a:r>
            <a:r>
              <a:rPr lang="ru-RU" dirty="0" smtClean="0"/>
              <a:t>(</a:t>
            </a:r>
            <a:r>
              <a:rPr lang="ru-RU" dirty="0"/>
              <a:t>1 из 2)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87812" y="1196752"/>
            <a:ext cx="7120792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3274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 компании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3274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Ключевые показатели 2017 года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3274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Ключевые события 2017 года</a:t>
            </a:r>
            <a:endParaRPr lang="ru-RU" sz="1600" dirty="0">
              <a:solidFill>
                <a:srgbClr val="003274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3274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Обращение руководителей</a:t>
            </a:r>
            <a:endParaRPr lang="ru-RU" sz="1600" dirty="0">
              <a:solidFill>
                <a:srgbClr val="003274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3274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I. </a:t>
            </a:r>
            <a:r>
              <a:rPr lang="ru-RU" sz="1600" dirty="0" smtClean="0">
                <a:solidFill>
                  <a:srgbClr val="003274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Бизнес-модель и стратегия развития компании</a:t>
            </a:r>
            <a:endParaRPr lang="ru-RU" sz="1600" dirty="0">
              <a:solidFill>
                <a:srgbClr val="003274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3274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II. </a:t>
            </a:r>
            <a:r>
              <a:rPr lang="ru-RU" sz="1600" dirty="0" smtClean="0">
                <a:solidFill>
                  <a:srgbClr val="003274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Корпоративное управление</a:t>
            </a:r>
            <a:endParaRPr lang="ru-RU" sz="1600" dirty="0">
              <a:solidFill>
                <a:srgbClr val="003274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3274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III. </a:t>
            </a:r>
            <a:r>
              <a:rPr lang="ru-RU" sz="1600" dirty="0" smtClean="0">
                <a:solidFill>
                  <a:srgbClr val="003274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Финансово-экономическая деятельность</a:t>
            </a:r>
            <a:endParaRPr lang="ru-RU" sz="1600" dirty="0">
              <a:solidFill>
                <a:srgbClr val="003274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3274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IV. </a:t>
            </a:r>
            <a:r>
              <a:rPr lang="ru-RU" sz="1600" dirty="0" smtClean="0">
                <a:solidFill>
                  <a:srgbClr val="003274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Производственная деятельность</a:t>
            </a:r>
            <a:endParaRPr lang="ru-RU" sz="1600" dirty="0">
              <a:solidFill>
                <a:srgbClr val="003274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3274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V. </a:t>
            </a:r>
            <a:r>
              <a:rPr lang="ru-RU" sz="1600" dirty="0" smtClean="0">
                <a:solidFill>
                  <a:srgbClr val="003274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Инновационная деятельность</a:t>
            </a:r>
            <a:endParaRPr lang="ru-RU" sz="1600" dirty="0">
              <a:solidFill>
                <a:srgbClr val="003274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3274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VI. </a:t>
            </a:r>
            <a:r>
              <a:rPr lang="ru-RU" sz="1600" dirty="0" smtClean="0">
                <a:solidFill>
                  <a:srgbClr val="003274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Воздействие на окружающую среду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3274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VII.</a:t>
            </a:r>
            <a:r>
              <a:rPr lang="ru-RU" sz="1600" dirty="0" smtClean="0">
                <a:solidFill>
                  <a:srgbClr val="003274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Управление персоналом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3274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VIII. </a:t>
            </a:r>
            <a:r>
              <a:rPr lang="ru-RU" sz="1600" dirty="0" smtClean="0">
                <a:solidFill>
                  <a:srgbClr val="003274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Взаимодействие с заинтересованными сторонами </a:t>
            </a:r>
            <a:endParaRPr lang="ru-RU" sz="1600" dirty="0" smtClean="0">
              <a:solidFill>
                <a:srgbClr val="003274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Левая фигурная скобка 7"/>
          <p:cNvSpPr/>
          <p:nvPr/>
        </p:nvSpPr>
        <p:spPr>
          <a:xfrm>
            <a:off x="2744010" y="1268760"/>
            <a:ext cx="135802" cy="1080120"/>
          </a:xfrm>
          <a:prstGeom prst="leftBrace">
            <a:avLst/>
          </a:prstGeom>
          <a:noFill/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0" cap="none" spc="0" normalizeH="0" baseline="0" noProof="0" smtClean="0">
              <a:ln>
                <a:noFill/>
              </a:ln>
              <a:solidFill>
                <a:srgbClr val="003274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Левая фигурная скобка 8"/>
          <p:cNvSpPr/>
          <p:nvPr/>
        </p:nvSpPr>
        <p:spPr>
          <a:xfrm>
            <a:off x="2744009" y="2420889"/>
            <a:ext cx="143803" cy="2160240"/>
          </a:xfrm>
          <a:prstGeom prst="leftBrace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0" cap="none" spc="0" normalizeH="0" baseline="0" noProof="0" smtClean="0">
              <a:ln>
                <a:noFill/>
              </a:ln>
              <a:solidFill>
                <a:srgbClr val="003274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539552" y="116632"/>
            <a:ext cx="8229600" cy="8640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36000" rIns="0" bIns="36000" numCol="1" anchor="t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0">
                <a:solidFill>
                  <a:srgbClr val="003274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2400" kern="0" dirty="0" smtClean="0"/>
              <a:t>ОБЩАЯ СТРУКТУРА ОТЧЕТА</a:t>
            </a:r>
            <a:endParaRPr lang="ru-RU" sz="2400" kern="0" dirty="0"/>
          </a:p>
        </p:txBody>
      </p:sp>
      <p:sp>
        <p:nvSpPr>
          <p:cNvPr id="15" name="TextBox 14"/>
          <p:cNvSpPr txBox="1"/>
          <p:nvPr/>
        </p:nvSpPr>
        <p:spPr>
          <a:xfrm>
            <a:off x="2879031" y="4780176"/>
            <a:ext cx="13329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003274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Приложения</a:t>
            </a:r>
            <a:endParaRPr lang="ru-RU" sz="1600" dirty="0">
              <a:solidFill>
                <a:srgbClr val="003274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Левая фигурная скобка 16"/>
          <p:cNvSpPr/>
          <p:nvPr/>
        </p:nvSpPr>
        <p:spPr>
          <a:xfrm>
            <a:off x="2752010" y="4768563"/>
            <a:ext cx="135802" cy="367311"/>
          </a:xfrm>
          <a:prstGeom prst="leftBrace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0" cap="none" spc="0" normalizeH="0" baseline="0" noProof="0" smtClean="0">
              <a:ln>
                <a:noFill/>
              </a:ln>
              <a:solidFill>
                <a:srgbClr val="003274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12"/>
          <p:cNvSpPr txBox="1"/>
          <p:nvPr/>
        </p:nvSpPr>
        <p:spPr>
          <a:xfrm>
            <a:off x="467544" y="4653136"/>
            <a:ext cx="2154193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1800225" algn="l"/>
                <a:tab pos="3686175" algn="l"/>
              </a:tabLst>
            </a:pPr>
            <a:r>
              <a:rPr lang="ru-RU" sz="1600" b="1" spc="-10" dirty="0">
                <a:solidFill>
                  <a:srgbClr val="FFFFFF"/>
                </a:solidFill>
                <a:latin typeface="Calibri" panose="020F0502020204030204" pitchFamily="34" charset="0"/>
                <a:cs typeface="Arial Narrow"/>
              </a:rPr>
              <a:t>Дополнительные материалы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02726" y="1639543"/>
            <a:ext cx="16412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spc="-1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 Narrow"/>
              </a:rPr>
              <a:t>«Краткий отчет</a:t>
            </a:r>
            <a:r>
              <a:rPr lang="ru-RU" sz="1600" b="1" spc="-1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 Narrow"/>
              </a:rPr>
              <a:t>»</a:t>
            </a:r>
            <a:endParaRPr lang="ru-RU" sz="1600" b="1" spc="-1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Arial Narrow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9552" y="3493363"/>
            <a:ext cx="21814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spc="-1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 Narrow"/>
              </a:rPr>
              <a:t>Основное содержание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69676" y="4657064"/>
            <a:ext cx="17558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b="1" spc="-1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 Narrow"/>
              </a:rPr>
              <a:t>Дополнительные </a:t>
            </a:r>
            <a:endParaRPr lang="ru-RU" sz="1600" b="1" spc="-10" dirty="0" smtClean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Arial Narrow"/>
            </a:endParaRPr>
          </a:p>
          <a:p>
            <a:pPr algn="r"/>
            <a:r>
              <a:rPr lang="ru-RU" sz="1600" b="1" spc="-1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 Narrow"/>
              </a:rPr>
              <a:t>материалы</a:t>
            </a:r>
            <a:endParaRPr lang="ru-RU" sz="1600" b="1" spc="-1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40981625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iSYzAiPrUiqxPM0y_7O7w"/>
</p:tagLst>
</file>

<file path=ppt/theme/theme1.xml><?xml version="1.0" encoding="utf-8"?>
<a:theme xmlns:a="http://schemas.openxmlformats.org/drawingml/2006/main" name="AEM_2016">
  <a:themeElements>
    <a:clrScheme name="b-default 7">
      <a:dk1>
        <a:srgbClr val="414142"/>
      </a:dk1>
      <a:lt1>
        <a:srgbClr val="FFFFFF"/>
      </a:lt1>
      <a:dk2>
        <a:srgbClr val="003274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b-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AEM_2016</Template>
  <TotalTime>5356</TotalTime>
  <Words>2179</Words>
  <Application>Microsoft Office PowerPoint</Application>
  <PresentationFormat>Экран (4:3)</PresentationFormat>
  <Paragraphs>452</Paragraphs>
  <Slides>19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AEM_2016</vt:lpstr>
      <vt:lpstr>Концепция  интегрированного годового отчета АО «Атомэнергомаш» за 2017 год</vt:lpstr>
      <vt:lpstr>ЦЕЛИ И ЗАДАЧИ ОТЧЕТНОЙ КАМПАНИИ 2017-2018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Karandash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Snop</dc:creator>
  <cp:lastModifiedBy>Бурлака Игорь Олегович</cp:lastModifiedBy>
  <cp:revision>252</cp:revision>
  <cp:lastPrinted>2017-11-07T12:45:55Z</cp:lastPrinted>
  <dcterms:created xsi:type="dcterms:W3CDTF">2016-01-26T23:12:11Z</dcterms:created>
  <dcterms:modified xsi:type="dcterms:W3CDTF">2017-11-09T13:10:06Z</dcterms:modified>
</cp:coreProperties>
</file>